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7" r:id="rId2"/>
    <p:sldId id="283" r:id="rId3"/>
    <p:sldId id="259" r:id="rId4"/>
    <p:sldId id="266" r:id="rId5"/>
    <p:sldId id="261" r:id="rId6"/>
    <p:sldId id="265" r:id="rId7"/>
    <p:sldId id="271" r:id="rId8"/>
    <p:sldId id="273" r:id="rId9"/>
    <p:sldId id="270"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F01"/>
    <a:srgbClr val="943634"/>
    <a:srgbClr val="486C00"/>
    <a:srgbClr val="736B41"/>
    <a:srgbClr val="008000"/>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67" d="100"/>
          <a:sy n="67" d="100"/>
        </p:scale>
        <p:origin x="1392" y="60"/>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28/09/2021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extLst>
      <p:ext uri="{BB962C8B-B14F-4D97-AF65-F5344CB8AC3E}">
        <p14:creationId xmlns:p14="http://schemas.microsoft.com/office/powerpoint/2010/main" val="55429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34766-CC7A-434E-AEF6-79F0FD911C2D}" type="datetimeFigureOut">
              <a:rPr lang="en-US" smtClean="0"/>
              <a:pPr/>
              <a:t>28/09/2021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A00F3-AEBE-42F9-9055-1488052BDB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34766-CC7A-434E-AEF6-79F0FD911C2D}" type="datetimeFigureOut">
              <a:rPr lang="en-US" smtClean="0"/>
              <a:pPr/>
              <a:t>28/09/2021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A00F3-AEBE-42F9-9055-1488052BDB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457200" y="533400"/>
            <a:ext cx="8229600" cy="3048000"/>
          </a:xfrm>
          <a:prstGeom prst="rect">
            <a:avLst/>
          </a:prstGeom>
        </p:spPr>
        <p:txBody>
          <a:bodyPr vert="horz" lIns="91440" tIns="45720" rIns="91440" bIns="45720" numCol="1" rtlCol="0" anchor="ctr">
            <a:prstTxWarp prst="textStop">
              <a:avLst>
                <a:gd name="adj" fmla="val 14286"/>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lang="en-US" sz="5400" noProof="0" dirty="0" smtClean="0">
                <a:effectLst>
                  <a:reflection blurRad="6350" stA="50000" endA="300" endPos="50000" dist="29997" dir="5400000" sy="-100000" algn="bl" rotWithShape="0"/>
                </a:effectLst>
                <a:latin typeface="Times New Roman" pitchFamily="18" charset="0"/>
                <a:ea typeface="+mj-ea"/>
                <a:cs typeface="Times New Roman" pitchFamily="18" charset="0"/>
              </a:rPr>
              <a:t>BÀI CA NGẤT NGƯỞNG</a:t>
            </a:r>
            <a:endParaRPr kumimoji="0" lang="en-US" sz="5400" b="0" i="0" u="none" strike="noStrike" kern="1200" cap="none" spc="0" normalizeH="0" baseline="0" noProof="0" dirty="0">
              <a:ln>
                <a:noFill/>
              </a:ln>
              <a:effectLst>
                <a:reflection blurRad="6350" stA="50000" endA="300" endPos="50000" dist="29997" dir="5400000" sy="-100000" algn="bl" rotWithShape="0"/>
              </a:effectLst>
              <a:uLnTx/>
              <a:uFillTx/>
              <a:latin typeface="Times New Roman" pitchFamily="18" charset="0"/>
              <a:ea typeface="+mj-ea"/>
              <a:cs typeface="Times New Roman" pitchFamily="18" charset="0"/>
            </a:endParaRPr>
          </a:p>
        </p:txBody>
      </p:sp>
      <p:sp>
        <p:nvSpPr>
          <p:cNvPr id="6" name="Subtitle 2"/>
          <p:cNvSpPr txBox="1"/>
          <p:nvPr/>
        </p:nvSpPr>
        <p:spPr>
          <a:xfrm>
            <a:off x="4267200" y="3810000"/>
            <a:ext cx="5410200" cy="14478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defRPr/>
            </a:pPr>
            <a:r>
              <a:rPr kumimoji="0" lang="en-US" sz="3200" b="1" i="1" u="none" strike="noStrike" kern="1200" cap="none" spc="0" normalizeH="0" baseline="0" noProof="0" dirty="0" err="1" smtClean="0">
                <a:ln>
                  <a:noFill/>
                </a:ln>
                <a:solidFill>
                  <a:schemeClr val="tx2">
                    <a:lumMod val="50000"/>
                  </a:schemeClr>
                </a:solidFill>
                <a:effectLst/>
                <a:uLnTx/>
                <a:uFillTx/>
                <a:latin typeface="VNI-Ariston" pitchFamily="2" charset="0"/>
                <a:ea typeface="+mn-ea"/>
                <a:cs typeface="+mn-cs"/>
              </a:rPr>
              <a:t>Nguyeãn</a:t>
            </a:r>
            <a:r>
              <a:rPr kumimoji="0" lang="en-US" sz="3200" b="1" i="1" u="none" strike="noStrike" kern="1200" cap="none" spc="0" normalizeH="0" baseline="0" noProof="0" dirty="0" smtClean="0">
                <a:ln>
                  <a:noFill/>
                </a:ln>
                <a:solidFill>
                  <a:schemeClr val="tx2">
                    <a:lumMod val="50000"/>
                  </a:schemeClr>
                </a:solidFill>
                <a:effectLst/>
                <a:uLnTx/>
                <a:uFillTx/>
                <a:latin typeface="VNI-Ariston" pitchFamily="2" charset="0"/>
                <a:ea typeface="+mn-ea"/>
                <a:cs typeface="+mn-cs"/>
              </a:rPr>
              <a:t> </a:t>
            </a:r>
            <a:r>
              <a:rPr kumimoji="0" lang="en-US" sz="3200" b="1" i="1" u="none" strike="noStrike" kern="1200" cap="none" spc="0" normalizeH="0" baseline="0" noProof="0" dirty="0" err="1" smtClean="0">
                <a:ln>
                  <a:noFill/>
                </a:ln>
                <a:solidFill>
                  <a:schemeClr val="tx2">
                    <a:lumMod val="50000"/>
                  </a:schemeClr>
                </a:solidFill>
                <a:effectLst/>
                <a:uLnTx/>
                <a:uFillTx/>
                <a:latin typeface="VNI-Ariston" pitchFamily="2" charset="0"/>
                <a:ea typeface="+mn-ea"/>
                <a:cs typeface="+mn-cs"/>
              </a:rPr>
              <a:t>Coâng</a:t>
            </a:r>
            <a:r>
              <a:rPr kumimoji="0" lang="en-US" sz="3200" b="1" i="1" u="none" strike="noStrike" kern="1200" cap="none" spc="0" normalizeH="0" baseline="0" noProof="0" dirty="0" smtClean="0">
                <a:ln>
                  <a:noFill/>
                </a:ln>
                <a:solidFill>
                  <a:schemeClr val="tx2">
                    <a:lumMod val="50000"/>
                  </a:schemeClr>
                </a:solidFill>
                <a:effectLst/>
                <a:uLnTx/>
                <a:uFillTx/>
                <a:latin typeface="VNI-Ariston" pitchFamily="2" charset="0"/>
                <a:ea typeface="+mn-ea"/>
                <a:cs typeface="+mn-cs"/>
              </a:rPr>
              <a:t> </a:t>
            </a:r>
            <a:r>
              <a:rPr kumimoji="0" lang="en-US" sz="3200" b="1" i="1" u="none" strike="noStrike" kern="1200" cap="none" spc="0" normalizeH="0" baseline="0" noProof="0" dirty="0" err="1" smtClean="0">
                <a:ln>
                  <a:noFill/>
                </a:ln>
                <a:solidFill>
                  <a:schemeClr val="tx2">
                    <a:lumMod val="50000"/>
                  </a:schemeClr>
                </a:solidFill>
                <a:effectLst/>
                <a:uLnTx/>
                <a:uFillTx/>
                <a:latin typeface="VNI-Ariston" pitchFamily="2" charset="0"/>
                <a:ea typeface="+mn-ea"/>
                <a:cs typeface="+mn-cs"/>
              </a:rPr>
              <a:t>Tröù</a:t>
            </a:r>
            <a:r>
              <a:rPr kumimoji="0" lang="en-US" sz="3200" b="1" i="1" u="none" strike="noStrike" kern="1200" cap="none" spc="0" normalizeH="0" baseline="0" noProof="0" dirty="0" smtClean="0">
                <a:ln>
                  <a:noFill/>
                </a:ln>
                <a:solidFill>
                  <a:schemeClr val="tx2">
                    <a:lumMod val="50000"/>
                  </a:schemeClr>
                </a:solidFill>
                <a:effectLst/>
                <a:uLnTx/>
                <a:uFillTx/>
                <a:latin typeface="VNI-Ariston" pitchFamily="2" charset="0"/>
                <a:ea typeface="+mn-ea"/>
                <a:cs typeface="+mn-cs"/>
              </a:rPr>
              <a:t> </a:t>
            </a:r>
            <a:endParaRPr kumimoji="0" lang="en-US" sz="3200" b="1" i="1" u="none" strike="noStrike" kern="1200" cap="none" spc="0" normalizeH="0" baseline="0" noProof="0" dirty="0">
              <a:ln>
                <a:noFill/>
              </a:ln>
              <a:solidFill>
                <a:schemeClr val="tx2">
                  <a:lumMod val="50000"/>
                </a:schemeClr>
              </a:solidFill>
              <a:effectLst/>
              <a:uLnTx/>
              <a:uFillTx/>
              <a:latin typeface="VNI-Ariston" pitchFamily="2" charset="0"/>
              <a:ea typeface="+mn-ea"/>
              <a:cs typeface="+mn-cs"/>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20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1000" y="990600"/>
            <a:ext cx="7772400" cy="5301451"/>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III. </a:t>
            </a:r>
            <a:r>
              <a:rPr lang="en-US" sz="2800" b="1" u="sng" dirty="0" err="1" smtClean="0">
                <a:latin typeface="Times New Roman" panose="02020603050405020304" pitchFamily="18" charset="0"/>
                <a:cs typeface="Times New Roman" panose="02020603050405020304" pitchFamily="18" charset="0"/>
              </a:rPr>
              <a:t>Tổng</a:t>
            </a:r>
            <a:r>
              <a:rPr lang="en-US" sz="2800" b="1" u="sng" dirty="0" smtClean="0">
                <a:latin typeface="Times New Roman" panose="02020603050405020304" pitchFamily="18" charset="0"/>
                <a:cs typeface="Times New Roman" panose="02020603050405020304" pitchFamily="18" charset="0"/>
              </a:rPr>
              <a:t> </a:t>
            </a:r>
            <a:r>
              <a:rPr lang="en-US" sz="2800" b="1" u="sng" dirty="0" err="1" smtClean="0">
                <a:latin typeface="Times New Roman" panose="02020603050405020304" pitchFamily="18" charset="0"/>
                <a:cs typeface="Times New Roman" panose="02020603050405020304" pitchFamily="18" charset="0"/>
              </a:rPr>
              <a:t>kết</a:t>
            </a:r>
            <a:r>
              <a:rPr lang="en-US" sz="2800" b="1" u="sng" dirty="0" smtClean="0">
                <a:latin typeface="Times New Roman" panose="02020603050405020304" pitchFamily="18" charset="0"/>
                <a:cs typeface="Times New Roman" panose="02020603050405020304" pitchFamily="18" charset="0"/>
              </a:rPr>
              <a:t>:</a:t>
            </a:r>
          </a:p>
          <a:p>
            <a:r>
              <a:rPr lang="en-US" sz="2600" b="1" dirty="0" smtClean="0">
                <a:latin typeface="Times New Roman" panose="02020603050405020304" pitchFamily="18" charset="0"/>
                <a:cs typeface="Times New Roman" panose="02020603050405020304" pitchFamily="18" charset="0"/>
              </a:rPr>
              <a:t>1. </a:t>
            </a:r>
            <a:r>
              <a:rPr lang="en-US" sz="2600" b="1" dirty="0" err="1" smtClean="0">
                <a:latin typeface="Times New Roman" panose="02020603050405020304" pitchFamily="18" charset="0"/>
                <a:cs typeface="Times New Roman" panose="02020603050405020304" pitchFamily="18" charset="0"/>
              </a:rPr>
              <a:t>Nội</a:t>
            </a:r>
            <a:r>
              <a:rPr lang="en-US" sz="2600" b="1" dirty="0" smtClean="0">
                <a:latin typeface="Times New Roman" panose="02020603050405020304" pitchFamily="18" charset="0"/>
                <a:cs typeface="Times New Roman" panose="02020603050405020304" pitchFamily="18" charset="0"/>
              </a:rPr>
              <a:t> dung:</a:t>
            </a:r>
          </a:p>
          <a:p>
            <a:r>
              <a:rPr lang="en-US" sz="2350" dirty="0" smtClean="0">
                <a:latin typeface="Times New Roman" panose="02020603050405020304" pitchFamily="18" charset="0"/>
                <a:cs typeface="Times New Roman" panose="02020603050405020304" pitchFamily="18" charset="0"/>
              </a:rPr>
              <a:t>  - </a:t>
            </a:r>
            <a:r>
              <a:rPr lang="vi-VN" sz="2350" dirty="0" smtClean="0">
                <a:latin typeface="Times New Roman" panose="02020603050405020304" pitchFamily="18" charset="0"/>
                <a:cs typeface="Times New Roman" panose="02020603050405020304" pitchFamily="18" charset="0"/>
              </a:rPr>
              <a:t>Thể hiện rõ nét cốt cách của người tài tử cá tính, bản lĩnh, phong cách của một thi sĩ dám bỏ ngoài những vòng vây vô hình của những quan niệm xã hội phong kiến lỗi thời.</a:t>
            </a:r>
            <a:endParaRPr lang="en-US" sz="2350" dirty="0" smtClean="0">
              <a:latin typeface="Times New Roman" panose="02020603050405020304" pitchFamily="18" charset="0"/>
              <a:cs typeface="Times New Roman" panose="02020603050405020304" pitchFamily="18" charset="0"/>
            </a:endParaRPr>
          </a:p>
          <a:p>
            <a:r>
              <a:rPr lang="en-US" sz="2350" dirty="0" smtClean="0">
                <a:latin typeface="Times New Roman" panose="02020603050405020304" pitchFamily="18" charset="0"/>
                <a:cs typeface="Times New Roman" panose="02020603050405020304" pitchFamily="18" charset="0"/>
              </a:rPr>
              <a:t>  - </a:t>
            </a:r>
            <a:r>
              <a:rPr lang="vi-VN" sz="2350" dirty="0" smtClean="0">
                <a:latin typeface="Times New Roman" panose="02020603050405020304" pitchFamily="18" charset="0"/>
                <a:cs typeface="Times New Roman" panose="02020603050405020304" pitchFamily="18" charset="0"/>
              </a:rPr>
              <a:t>“Bài ca ngất ngưởng” còn được ví như một bản tuyên ngôn của N</a:t>
            </a:r>
            <a:r>
              <a:rPr lang="en-US" sz="2350" dirty="0" err="1" smtClean="0">
                <a:latin typeface="Times New Roman" panose="02020603050405020304" pitchFamily="18" charset="0"/>
                <a:cs typeface="Times New Roman" panose="02020603050405020304" pitchFamily="18" charset="0"/>
              </a:rPr>
              <a:t>guyễn</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Công</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Trứ</a:t>
            </a:r>
            <a:r>
              <a:rPr lang="vi-VN" sz="2350" dirty="0" smtClean="0">
                <a:latin typeface="Times New Roman" panose="02020603050405020304" pitchFamily="18" charset="0"/>
                <a:cs typeface="Times New Roman" panose="02020603050405020304" pitchFamily="18" charset="0"/>
              </a:rPr>
              <a:t> về chính cuộc đời mình cùng với những triết lý sống riêng biệt.</a:t>
            </a:r>
            <a:endParaRPr lang="en-US" sz="2350" dirty="0" smtClean="0">
              <a:latin typeface="Times New Roman" panose="02020603050405020304" pitchFamily="18" charset="0"/>
              <a:cs typeface="Times New Roman" panose="02020603050405020304" pitchFamily="18" charset="0"/>
            </a:endParaRPr>
          </a:p>
          <a:p>
            <a:r>
              <a:rPr lang="en-US" sz="2600" b="1" dirty="0" smtClean="0">
                <a:latin typeface="Times New Roman" panose="02020603050405020304" pitchFamily="18" charset="0"/>
                <a:cs typeface="Times New Roman" panose="02020603050405020304" pitchFamily="18" charset="0"/>
              </a:rPr>
              <a:t>2. </a:t>
            </a:r>
            <a:r>
              <a:rPr lang="en-US" sz="2600" b="1" dirty="0" err="1" smtClean="0">
                <a:latin typeface="Times New Roman" panose="02020603050405020304" pitchFamily="18" charset="0"/>
                <a:cs typeface="Times New Roman" panose="02020603050405020304" pitchFamily="18" charset="0"/>
              </a:rPr>
              <a:t>Nghệ</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thuật</a:t>
            </a:r>
            <a:r>
              <a:rPr lang="en-US" sz="2600" b="1" dirty="0" smtClean="0">
                <a:latin typeface="Times New Roman" panose="02020603050405020304" pitchFamily="18" charset="0"/>
                <a:cs typeface="Times New Roman" panose="02020603050405020304" pitchFamily="18" charset="0"/>
              </a:rPr>
              <a:t>:</a:t>
            </a:r>
          </a:p>
          <a:p>
            <a:r>
              <a:rPr lang="en-US" sz="2350" dirty="0" smtClean="0">
                <a:latin typeface="Times New Roman" panose="02020603050405020304" pitchFamily="18" charset="0"/>
                <a:cs typeface="Times New Roman" panose="02020603050405020304" pitchFamily="18" charset="0"/>
              </a:rPr>
              <a:t>  - T</a:t>
            </a:r>
            <a:r>
              <a:rPr lang="vi-VN" sz="2350" dirty="0" smtClean="0">
                <a:latin typeface="Times New Roman" panose="02020603050405020304" pitchFamily="18" charset="0"/>
                <a:cs typeface="Times New Roman" panose="02020603050405020304" pitchFamily="18" charset="0"/>
              </a:rPr>
              <a:t>hể loại hát nói, lối tự thuật một cách tự do, phóng khoáng v</a:t>
            </a:r>
            <a:r>
              <a:rPr lang="en-US" sz="2350" dirty="0" smtClean="0">
                <a:latin typeface="Times New Roman" panose="02020603050405020304" pitchFamily="18" charset="0"/>
                <a:cs typeface="Times New Roman" panose="02020603050405020304" pitchFamily="18" charset="0"/>
              </a:rPr>
              <a:t>ề</a:t>
            </a:r>
            <a:r>
              <a:rPr lang="vi-VN" sz="2350" dirty="0" smtClean="0">
                <a:latin typeface="Times New Roman" panose="02020603050405020304" pitchFamily="18" charset="0"/>
                <a:cs typeface="Times New Roman" panose="02020603050405020304" pitchFamily="18" charset="0"/>
              </a:rPr>
              <a:t> câu chữ, vần nhịp</a:t>
            </a:r>
            <a:r>
              <a:rPr lang="en-US" sz="2350" dirty="0" smtClean="0">
                <a:latin typeface="Times New Roman" panose="02020603050405020304" pitchFamily="18" charset="0"/>
                <a:cs typeface="Times New Roman" panose="02020603050405020304" pitchFamily="18" charset="0"/>
              </a:rPr>
              <a:t>.</a:t>
            </a:r>
          </a:p>
          <a:p>
            <a:r>
              <a:rPr lang="en-US" sz="2350" dirty="0" smtClean="0">
                <a:latin typeface="Times New Roman" panose="02020603050405020304" pitchFamily="18" charset="0"/>
                <a:cs typeface="Times New Roman" panose="02020603050405020304" pitchFamily="18" charset="0"/>
              </a:rPr>
              <a:t>  - </a:t>
            </a:r>
            <a:r>
              <a:rPr lang="vi-VN" sz="2350" dirty="0" smtClean="0">
                <a:latin typeface="Times New Roman" panose="02020603050405020304" pitchFamily="18" charset="0"/>
                <a:cs typeface="Times New Roman" panose="02020603050405020304" pitchFamily="18" charset="0"/>
              </a:rPr>
              <a:t>Sử dụng đan xen các câu Hán và Nôm</a:t>
            </a:r>
            <a:r>
              <a:rPr lang="en-US" sz="2350" dirty="0" smtClean="0">
                <a:latin typeface="Times New Roman" panose="02020603050405020304" pitchFamily="18" charset="0"/>
                <a:cs typeface="Times New Roman" panose="02020603050405020304" pitchFamily="18" charset="0"/>
              </a:rPr>
              <a:t>.</a:t>
            </a:r>
            <a:endParaRPr lang="vi-VN" sz="2350" dirty="0" smtClean="0">
              <a:latin typeface="Times New Roman" panose="02020603050405020304" pitchFamily="18" charset="0"/>
              <a:cs typeface="Times New Roman" panose="02020603050405020304" pitchFamily="18" charset="0"/>
            </a:endParaRPr>
          </a:p>
          <a:p>
            <a:r>
              <a:rPr lang="en-US" sz="2350" dirty="0" smtClean="0">
                <a:latin typeface="Times New Roman" panose="02020603050405020304" pitchFamily="18" charset="0"/>
                <a:cs typeface="Times New Roman" panose="02020603050405020304" pitchFamily="18" charset="0"/>
              </a:rPr>
              <a:t>  - </a:t>
            </a:r>
            <a:r>
              <a:rPr lang="en-US" sz="2350" dirty="0" err="1" smtClean="0">
                <a:latin typeface="Times New Roman" panose="02020603050405020304" pitchFamily="18" charset="0"/>
                <a:cs typeface="Times New Roman" panose="02020603050405020304" pitchFamily="18" charset="0"/>
              </a:rPr>
              <a:t>Sử</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dụng</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linh</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hoạt</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các</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từ</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mang</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tính</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khẩu</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ngữ</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tạo</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sự</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sống</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động</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gần</a:t>
            </a:r>
            <a:r>
              <a:rPr lang="en-US" sz="2350" dirty="0" smtClean="0">
                <a:latin typeface="Times New Roman" panose="02020603050405020304" pitchFamily="18" charset="0"/>
                <a:cs typeface="Times New Roman" panose="02020603050405020304" pitchFamily="18" charset="0"/>
              </a:rPr>
              <a:t> </a:t>
            </a:r>
            <a:r>
              <a:rPr lang="en-US" sz="2350" dirty="0" err="1" smtClean="0">
                <a:latin typeface="Times New Roman" panose="02020603050405020304" pitchFamily="18" charset="0"/>
                <a:cs typeface="Times New Roman" panose="02020603050405020304" pitchFamily="18" charset="0"/>
              </a:rPr>
              <a:t>gũi</a:t>
            </a:r>
            <a:r>
              <a:rPr lang="en-US" sz="2350" dirty="0" smtClean="0">
                <a:latin typeface="Times New Roman" panose="02020603050405020304" pitchFamily="18" charset="0"/>
                <a:cs typeface="Times New Roman" panose="02020603050405020304" pitchFamily="18" charset="0"/>
              </a:rPr>
              <a:t>.</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1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strips(downRight)">
                                      <p:cBhvr>
                                        <p:cTn id="12" dur="1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strips(downRight)">
                                      <p:cBhvr>
                                        <p:cTn id="17" dur="1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strips(downRight)">
                                      <p:cBhvr>
                                        <p:cTn id="22" dur="1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strips(downRight)">
                                      <p:cBhvr>
                                        <p:cTn id="27" dur="1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strips(downRight)">
                                      <p:cBhvr>
                                        <p:cTn id="32" dur="10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strips(downRight)">
                                      <p:cBhvr>
                                        <p:cTn id="37" dur="10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strips(downRight)">
                                      <p:cBhvr>
                                        <p:cTn id="42" dur="10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6096000" cy="3886200"/>
          </a:xfrm>
        </p:spPr>
        <p:txBody>
          <a:bodyPr>
            <a:normAutofit fontScale="62500" lnSpcReduction="20000"/>
          </a:bodyPr>
          <a:lstStyle/>
          <a:p>
            <a:pPr>
              <a:lnSpc>
                <a:spcPct val="120000"/>
              </a:lnSpc>
              <a:buNone/>
            </a:pPr>
            <a:r>
              <a:rPr lang="en-US" sz="5100" b="1" dirty="0" smtClean="0">
                <a:latin typeface="Times New Roman" panose="02020603050405020304" pitchFamily="18" charset="0"/>
                <a:cs typeface="Times New Roman" panose="02020603050405020304" pitchFamily="18" charset="0"/>
              </a:rPr>
              <a:t>I. </a:t>
            </a:r>
            <a:r>
              <a:rPr lang="en-US" sz="5100" b="1" u="sng" dirty="0" err="1" smtClean="0">
                <a:latin typeface="Times New Roman" panose="02020603050405020304" pitchFamily="18" charset="0"/>
                <a:cs typeface="Times New Roman" panose="02020603050405020304" pitchFamily="18" charset="0"/>
              </a:rPr>
              <a:t>Tìm</a:t>
            </a:r>
            <a:r>
              <a:rPr lang="en-US" sz="5100" b="1" u="sng" dirty="0" smtClean="0">
                <a:latin typeface="Times New Roman" panose="02020603050405020304" pitchFamily="18" charset="0"/>
                <a:cs typeface="Times New Roman" panose="02020603050405020304" pitchFamily="18" charset="0"/>
              </a:rPr>
              <a:t> </a:t>
            </a:r>
            <a:r>
              <a:rPr lang="en-US" sz="5100" b="1" u="sng" dirty="0" err="1" smtClean="0">
                <a:latin typeface="Times New Roman" panose="02020603050405020304" pitchFamily="18" charset="0"/>
                <a:cs typeface="Times New Roman" panose="02020603050405020304" pitchFamily="18" charset="0"/>
              </a:rPr>
              <a:t>hiểu</a:t>
            </a:r>
            <a:r>
              <a:rPr lang="en-US" sz="5100" b="1" u="sng" dirty="0" smtClean="0">
                <a:latin typeface="Times New Roman" panose="02020603050405020304" pitchFamily="18" charset="0"/>
                <a:cs typeface="Times New Roman" panose="02020603050405020304" pitchFamily="18" charset="0"/>
              </a:rPr>
              <a:t> </a:t>
            </a:r>
            <a:r>
              <a:rPr lang="en-US" sz="5100" b="1" u="sng" dirty="0" err="1" smtClean="0">
                <a:latin typeface="Times New Roman" panose="02020603050405020304" pitchFamily="18" charset="0"/>
                <a:cs typeface="Times New Roman" panose="02020603050405020304" pitchFamily="18" charset="0"/>
              </a:rPr>
              <a:t>chung</a:t>
            </a:r>
            <a:r>
              <a:rPr lang="en-US" sz="5100" b="1" u="sng" dirty="0" smtClean="0">
                <a:latin typeface="Times New Roman" panose="02020603050405020304" pitchFamily="18" charset="0"/>
                <a:cs typeface="Times New Roman" panose="02020603050405020304" pitchFamily="18" charset="0"/>
              </a:rPr>
              <a:t>:</a:t>
            </a:r>
          </a:p>
          <a:p>
            <a:pPr marL="514350" indent="-514350">
              <a:lnSpc>
                <a:spcPct val="120000"/>
              </a:lnSpc>
              <a:buNone/>
            </a:pPr>
            <a:r>
              <a:rPr lang="en-US" sz="4700" b="1" dirty="0" smtClean="0">
                <a:latin typeface="Times New Roman" panose="02020603050405020304" pitchFamily="18" charset="0"/>
                <a:cs typeface="Times New Roman" panose="02020603050405020304" pitchFamily="18" charset="0"/>
              </a:rPr>
              <a:t>1. </a:t>
            </a:r>
            <a:r>
              <a:rPr lang="en-US" sz="4700" b="1" dirty="0" err="1" smtClean="0">
                <a:latin typeface="Times New Roman" panose="02020603050405020304" pitchFamily="18" charset="0"/>
                <a:cs typeface="Times New Roman" panose="02020603050405020304" pitchFamily="18" charset="0"/>
              </a:rPr>
              <a:t>Tác</a:t>
            </a:r>
            <a:r>
              <a:rPr lang="en-US" sz="4700" b="1" dirty="0" smtClean="0">
                <a:latin typeface="Times New Roman" panose="02020603050405020304" pitchFamily="18" charset="0"/>
                <a:cs typeface="Times New Roman" panose="02020603050405020304" pitchFamily="18" charset="0"/>
              </a:rPr>
              <a:t> </a:t>
            </a:r>
            <a:r>
              <a:rPr lang="en-US" sz="4700" b="1" dirty="0" err="1" smtClean="0">
                <a:latin typeface="Times New Roman" panose="02020603050405020304" pitchFamily="18" charset="0"/>
                <a:cs typeface="Times New Roman" panose="02020603050405020304" pitchFamily="18" charset="0"/>
              </a:rPr>
              <a:t>giả</a:t>
            </a:r>
            <a:r>
              <a:rPr lang="en-US" sz="4700" b="1" dirty="0" smtClean="0">
                <a:latin typeface="Times New Roman" panose="02020603050405020304" pitchFamily="18" charset="0"/>
                <a:cs typeface="Times New Roman" panose="02020603050405020304" pitchFamily="18" charset="0"/>
              </a:rPr>
              <a:t>:</a:t>
            </a:r>
          </a:p>
          <a:p>
            <a:pPr marL="0" indent="0">
              <a:lnSpc>
                <a:spcPct val="120000"/>
              </a:lnSpc>
              <a:buNone/>
            </a:pPr>
            <a:r>
              <a:rPr lang="en-US" sz="4200" dirty="0" smtClean="0">
                <a:latin typeface="Times New Roman" panose="02020603050405020304" pitchFamily="18" charset="0"/>
                <a:cs typeface="Times New Roman" panose="02020603050405020304" pitchFamily="18" charset="0"/>
              </a:rPr>
              <a:t>  - </a:t>
            </a:r>
            <a:r>
              <a:rPr lang="en-US" sz="4200" dirty="0" err="1" smtClean="0">
                <a:latin typeface="Times New Roman" panose="02020603050405020304" pitchFamily="18" charset="0"/>
                <a:cs typeface="Times New Roman" panose="02020603050405020304" pitchFamily="18" charset="0"/>
              </a:rPr>
              <a:t>Nguyễn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Công</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Trứ</a:t>
            </a:r>
            <a:r>
              <a:rPr lang="en-US" sz="4200" dirty="0" smtClean="0">
                <a:latin typeface="Times New Roman" panose="02020603050405020304" pitchFamily="18" charset="0"/>
                <a:cs typeface="Times New Roman" panose="02020603050405020304" pitchFamily="18" charset="0"/>
              </a:rPr>
              <a:t> (1778-1858), </a:t>
            </a:r>
            <a:r>
              <a:rPr lang="en-US" sz="4200" dirty="0" err="1" smtClean="0">
                <a:latin typeface="Times New Roman" panose="02020603050405020304" pitchFamily="18" charset="0"/>
                <a:cs typeface="Times New Roman" panose="02020603050405020304" pitchFamily="18" charset="0"/>
              </a:rPr>
              <a:t>sinh</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ra</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trong</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gia</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đình</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nhà</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nho</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nghèo</a:t>
            </a:r>
            <a:r>
              <a:rPr lang="en-US" sz="4200" dirty="0" smtClean="0">
                <a:latin typeface="Times New Roman" panose="02020603050405020304" pitchFamily="18" charset="0"/>
                <a:cs typeface="Times New Roman" panose="02020603050405020304" pitchFamily="18" charset="0"/>
              </a:rPr>
              <a:t> ở </a:t>
            </a:r>
            <a:r>
              <a:rPr lang="en-US" sz="4200" dirty="0" err="1" smtClean="0">
                <a:latin typeface="Times New Roman" panose="02020603050405020304" pitchFamily="18" charset="0"/>
                <a:cs typeface="Times New Roman" panose="02020603050405020304" pitchFamily="18" charset="0"/>
              </a:rPr>
              <a:t>huyện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Nghi</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Xuân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tỉnh</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Hà</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Tĩnh</a:t>
            </a:r>
            <a:r>
              <a:rPr lang="en-US" sz="4200" dirty="0" smtClean="0">
                <a:latin typeface="Times New Roman" panose="02020603050405020304" pitchFamily="18" charset="0"/>
                <a:cs typeface="Times New Roman" panose="02020603050405020304" pitchFamily="18" charset="0"/>
              </a:rPr>
              <a:t>.</a:t>
            </a:r>
          </a:p>
          <a:p>
            <a:pPr marL="0" indent="0">
              <a:lnSpc>
                <a:spcPct val="120000"/>
              </a:lnSpc>
              <a:buNone/>
            </a:pPr>
            <a:r>
              <a:rPr lang="en-US" sz="4200" dirty="0" smtClean="0">
                <a:latin typeface="Times New Roman" panose="02020603050405020304" pitchFamily="18" charset="0"/>
                <a:cs typeface="Times New Roman" panose="02020603050405020304" pitchFamily="18" charset="0"/>
              </a:rPr>
              <a:t>  - </a:t>
            </a:r>
            <a:r>
              <a:rPr lang="en-US" sz="4200" dirty="0" err="1" smtClean="0">
                <a:latin typeface="Times New Roman" panose="02020603050405020304" pitchFamily="18" charset="0"/>
                <a:cs typeface="Times New Roman" panose="02020603050405020304" pitchFamily="18" charset="0"/>
              </a:rPr>
              <a:t>Ông</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chăm</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học</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thông</a:t>
            </a:r>
            <a:r>
              <a:rPr lang="en-US" sz="4200" dirty="0" smtClean="0">
                <a:latin typeface="Times New Roman" panose="02020603050405020304" pitchFamily="18" charset="0"/>
                <a:cs typeface="Times New Roman" panose="02020603050405020304" pitchFamily="18" charset="0"/>
              </a:rPr>
              <a:t> minh </a:t>
            </a:r>
            <a:r>
              <a:rPr lang="en-US" sz="4200" dirty="0" err="1" smtClean="0">
                <a:latin typeface="Times New Roman" panose="02020603050405020304" pitchFamily="18" charset="0"/>
                <a:cs typeface="Times New Roman" panose="02020603050405020304" pitchFamily="18" charset="0"/>
              </a:rPr>
              <a:t>từ</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nhỏ</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có</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tài</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có</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chí</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văn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võ</a:t>
            </a:r>
            <a:r>
              <a:rPr lang="en-US" sz="4200" dirty="0" smtClean="0">
                <a:latin typeface="Times New Roman" panose="02020603050405020304" pitchFamily="18" charset="0"/>
                <a:cs typeface="Times New Roman" panose="02020603050405020304" pitchFamily="18" charset="0"/>
              </a:rPr>
              <a:t> song </a:t>
            </a:r>
            <a:r>
              <a:rPr lang="en-US" sz="4200" dirty="0" err="1" smtClean="0">
                <a:latin typeface="Times New Roman" panose="02020603050405020304" pitchFamily="18" charset="0"/>
                <a:cs typeface="Times New Roman" panose="02020603050405020304" pitchFamily="18" charset="0"/>
              </a:rPr>
              <a:t>toàn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có</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tài</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năng</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và</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nhiệt</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huyết</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trên</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nhiều</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lĩnh</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vực</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xã</a:t>
            </a:r>
            <a:r>
              <a:rPr lang="en-US" sz="4200" dirty="0" smtClean="0">
                <a:latin typeface="Times New Roman" panose="02020603050405020304" pitchFamily="18" charset="0"/>
                <a:cs typeface="Times New Roman" panose="02020603050405020304" pitchFamily="18" charset="0"/>
              </a:rPr>
              <a:t> </a:t>
            </a:r>
            <a:r>
              <a:rPr lang="en-US" sz="4200" dirty="0" err="1" smtClean="0">
                <a:latin typeface="Times New Roman" panose="02020603050405020304" pitchFamily="18" charset="0"/>
                <a:cs typeface="Times New Roman" panose="02020603050405020304" pitchFamily="18" charset="0"/>
              </a:rPr>
              <a:t>hội</a:t>
            </a:r>
            <a:r>
              <a:rPr lang="en-US" sz="4200" dirty="0" smtClean="0">
                <a:latin typeface="Times New Roman" panose="02020603050405020304" pitchFamily="18" charset="0"/>
                <a:cs typeface="Times New Roman" panose="02020603050405020304" pitchFamily="18" charset="0"/>
              </a:rPr>
              <a:t>.</a:t>
            </a:r>
          </a:p>
          <a:p>
            <a:pPr marL="0" indent="0">
              <a:lnSpc>
                <a:spcPct val="120000"/>
              </a:lnSpc>
              <a:buNone/>
            </a:pPr>
            <a:endParaRPr lang="en-US" sz="4200" dirty="0" smtClean="0">
              <a:latin typeface="Times New Roman" panose="02020603050405020304" pitchFamily="18" charset="0"/>
              <a:cs typeface="Times New Roman" panose="02020603050405020304" pitchFamily="18" charset="0"/>
            </a:endParaRPr>
          </a:p>
        </p:txBody>
      </p:sp>
      <p:pic>
        <p:nvPicPr>
          <p:cNvPr id="4" name="Picture 3" descr="v9.jpg"/>
          <p:cNvPicPr>
            <a:picLocks noChangeAspect="1"/>
          </p:cNvPicPr>
          <p:nvPr/>
        </p:nvPicPr>
        <p:blipFill>
          <a:blip r:embed="rId2" cstate="print"/>
          <a:stretch>
            <a:fillRect/>
          </a:stretch>
        </p:blipFill>
        <p:spPr>
          <a:xfrm>
            <a:off x="6381750" y="619432"/>
            <a:ext cx="2590800" cy="3342968"/>
          </a:xfrm>
          <a:prstGeom prst="rect">
            <a:avLst/>
          </a:prstGeom>
        </p:spPr>
      </p:pic>
      <p:sp>
        <p:nvSpPr>
          <p:cNvPr id="5" name="TextBox 4"/>
          <p:cNvSpPr txBox="1"/>
          <p:nvPr/>
        </p:nvSpPr>
        <p:spPr>
          <a:xfrm>
            <a:off x="228600" y="3962400"/>
            <a:ext cx="8610600" cy="2215991"/>
          </a:xfrm>
          <a:prstGeom prst="rect">
            <a:avLst/>
          </a:prstGeom>
          <a:noFill/>
        </p:spPr>
        <p:txBody>
          <a:bodyPr wrap="square" rtlCol="0">
            <a:spAutoFit/>
          </a:bodyPr>
          <a:lstStyle/>
          <a:p>
            <a:r>
              <a:rPr lang="en-US" sz="2300" dirty="0" smtClean="0">
                <a:latin typeface="Times New Roman" panose="02020603050405020304" pitchFamily="18" charset="0"/>
                <a:cs typeface="Times New Roman" panose="02020603050405020304" pitchFamily="18" charset="0"/>
              </a:rPr>
              <a:t>  - </a:t>
            </a:r>
            <a:r>
              <a:rPr lang="en-US" sz="2300" dirty="0" err="1" smtClean="0">
                <a:latin typeface="Times New Roman" panose="02020603050405020304" pitchFamily="18" charset="0"/>
                <a:cs typeface="Times New Roman" panose="02020603050405020304" pitchFamily="18" charset="0"/>
              </a:rPr>
              <a:t>Lúc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nhỏ</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sống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trong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nghèo</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khổ</a:t>
            </a:r>
            <a:r>
              <a:rPr lang="en-US" sz="2300" dirty="0" smtClean="0">
                <a:latin typeface="Times New Roman" panose="02020603050405020304" pitchFamily="18" charset="0"/>
                <a:cs typeface="Times New Roman" panose="02020603050405020304" pitchFamily="18" charset="0"/>
              </a:rPr>
              <a:t>, song </a:t>
            </a:r>
            <a:r>
              <a:rPr lang="en-US" sz="2300" dirty="0" err="1" smtClean="0">
                <a:latin typeface="Times New Roman" panose="02020603050405020304" pitchFamily="18" charset="0"/>
                <a:cs typeface="Times New Roman" panose="02020603050405020304" pitchFamily="18" charset="0"/>
              </a:rPr>
              <a:t>cũng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trong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gian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này</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được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tiếp</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xúc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với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văn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hóa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sinh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hoạt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hát</a:t>
            </a:r>
            <a:r>
              <a:rPr lang="en-US" sz="2300" dirty="0" smtClean="0">
                <a:latin typeface="Times New Roman" panose="02020603050405020304" pitchFamily="18" charset="0"/>
                <a:cs typeface="Times New Roman" panose="02020603050405020304" pitchFamily="18" charset="0"/>
              </a:rPr>
              <a:t> ca </a:t>
            </a:r>
            <a:r>
              <a:rPr lang="en-US" sz="2300" dirty="0" err="1" smtClean="0">
                <a:latin typeface="Times New Roman" panose="02020603050405020304" pitchFamily="18" charset="0"/>
                <a:cs typeface="Times New Roman" panose="02020603050405020304" pitchFamily="18" charset="0"/>
              </a:rPr>
              <a:t>trù</a:t>
            </a:r>
            <a:r>
              <a:rPr lang="en-US" sz="2300" dirty="0" smtClean="0">
                <a:latin typeface="Times New Roman" panose="02020603050405020304" pitchFamily="18" charset="0"/>
                <a:cs typeface="Times New Roman" panose="02020603050405020304" pitchFamily="18" charset="0"/>
              </a:rPr>
              <a:t>.</a:t>
            </a:r>
          </a:p>
          <a:p>
            <a:r>
              <a:rPr lang="en-US" sz="2300" dirty="0" smtClean="0">
                <a:latin typeface="Times New Roman" panose="02020603050405020304" pitchFamily="18" charset="0"/>
                <a:cs typeface="Times New Roman" panose="02020603050405020304" pitchFamily="18" charset="0"/>
              </a:rPr>
              <a:t>  - </a:t>
            </a:r>
            <a:r>
              <a:rPr lang="en-US" sz="2300" dirty="0" err="1" smtClean="0">
                <a:latin typeface="Times New Roman" panose="02020603050405020304" pitchFamily="18" charset="0"/>
                <a:cs typeface="Times New Roman" panose="02020603050405020304" pitchFamily="18" charset="0"/>
              </a:rPr>
              <a:t>Năm</a:t>
            </a:r>
            <a:r>
              <a:rPr lang="en-US" sz="2300" dirty="0" smtClean="0">
                <a:latin typeface="Times New Roman" panose="02020603050405020304" pitchFamily="18" charset="0"/>
                <a:cs typeface="Times New Roman" panose="02020603050405020304" pitchFamily="18" charset="0"/>
              </a:rPr>
              <a:t> 1819, </a:t>
            </a:r>
            <a:r>
              <a:rPr lang="en-US" sz="2300" dirty="0" err="1" smtClean="0">
                <a:latin typeface="Times New Roman" panose="02020603050405020304" pitchFamily="18" charset="0"/>
                <a:cs typeface="Times New Roman" panose="02020603050405020304" pitchFamily="18" charset="0"/>
              </a:rPr>
              <a:t>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đỗ</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Giải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nguyên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và</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được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bổ</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làm</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quan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nhưng</a:t>
            </a:r>
            <a:r>
              <a:rPr lang="en-US" sz="2300" dirty="0" smtClean="0">
                <a:latin typeface="Times New Roman" panose="02020603050405020304" pitchFamily="18" charset="0"/>
                <a:cs typeface="Times New Roman" panose="02020603050405020304" pitchFamily="18" charset="0"/>
              </a:rPr>
              <a:t> con </a:t>
            </a:r>
            <a:r>
              <a:rPr lang="en-US" sz="2300" dirty="0" err="1" smtClean="0">
                <a:latin typeface="Times New Roman" panose="02020603050405020304" pitchFamily="18" charset="0"/>
                <a:cs typeface="Times New Roman" panose="02020603050405020304" pitchFamily="18" charset="0"/>
              </a:rPr>
              <a:t>đường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làm</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quan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của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lận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đận</a:t>
            </a:r>
            <a:r>
              <a:rPr lang="en-US" sz="2300" dirty="0" smtClean="0">
                <a:latin typeface="Times New Roman" panose="02020603050405020304" pitchFamily="18" charset="0"/>
                <a:cs typeface="Times New Roman" panose="02020603050405020304" pitchFamily="18" charset="0"/>
              </a:rPr>
              <a:t>.</a:t>
            </a:r>
          </a:p>
          <a:p>
            <a:r>
              <a:rPr lang="en-US" sz="2300" dirty="0" smtClean="0">
                <a:latin typeface="Times New Roman" panose="02020603050405020304" pitchFamily="18" charset="0"/>
                <a:cs typeface="Times New Roman" panose="02020603050405020304" pitchFamily="18" charset="0"/>
              </a:rPr>
              <a:t>  - </a:t>
            </a:r>
            <a:r>
              <a:rPr lang="en-US" sz="2300" dirty="0" err="1" smtClean="0">
                <a:latin typeface="Times New Roman" panose="02020603050405020304" pitchFamily="18" charset="0"/>
                <a:cs typeface="Times New Roman" panose="02020603050405020304" pitchFamily="18" charset="0"/>
              </a:rPr>
              <a:t>Nổi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bật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với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lối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chơi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hiện</a:t>
            </a:r>
            <a:r>
              <a:rPr lang="en-US" sz="2300" dirty="0" smtClean="0">
                <a:latin typeface="Times New Roman" panose="02020603050405020304" pitchFamily="18" charset="0"/>
                <a:cs typeface="Times New Roman" panose="02020603050405020304" pitchFamily="18" charset="0"/>
              </a:rPr>
              <a:t> qua </a:t>
            </a:r>
            <a:r>
              <a:rPr lang="en-US" sz="2300" dirty="0" err="1" smtClean="0">
                <a:latin typeface="Times New Roman" panose="02020603050405020304" pitchFamily="18" charset="0"/>
                <a:cs typeface="Times New Roman" panose="02020603050405020304" pitchFamily="18" charset="0"/>
              </a:rPr>
              <a:t>nhiều</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vần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thơ</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và</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giai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thoại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trong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cuộc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đời</a:t>
            </a:r>
            <a:r>
              <a:rPr lang="en-US" sz="2300" dirty="0" smtClean="0">
                <a:latin typeface="Times New Roman" panose="02020603050405020304" pitchFamily="18" charset="0"/>
                <a:cs typeface="Times New Roman" panose="02020603050405020304" pitchFamily="18" charset="0"/>
              </a:rPr>
              <a:t>.</a:t>
            </a:r>
          </a:p>
        </p:txBody>
      </p:sp>
      <p:sp>
        <p:nvSpPr>
          <p:cNvPr id="8" name="Content Placeholder 2"/>
          <p:cNvSpPr txBox="1"/>
          <p:nvPr/>
        </p:nvSpPr>
        <p:spPr>
          <a:xfrm>
            <a:off x="228600" y="1295400"/>
            <a:ext cx="5867400" cy="5257800"/>
          </a:xfrm>
          <a:prstGeom prst="rect">
            <a:avLst/>
          </a:prstGeom>
        </p:spPr>
        <p:txBody>
          <a:bodyPr vert="horz" lIns="91440" tIns="45720" rIns="91440" bIns="45720" rtlCol="0">
            <a:noAutofit/>
          </a:bodyPr>
          <a:lstStyle/>
          <a:p>
            <a:pPr marL="514350" marR="0" lvl="0" indent="-514350" algn="l" defTabSz="914400" rtl="0" eaLnBrk="1" fontAlgn="auto" latinLnBrk="0" hangingPunct="1">
              <a:lnSpc>
                <a:spcPct val="100000"/>
              </a:lnSpc>
              <a:spcBef>
                <a:spcPct val="20000"/>
              </a:spcBef>
              <a:spcAft>
                <a:spcPts val="0"/>
              </a:spcAft>
              <a:buClrTx/>
              <a:buSzTx/>
              <a:buFont typeface="Wingdings" panose="05000000000000000000" pitchFamily="2" charset="2"/>
              <a:buChar char="v"/>
              <a:defRPr/>
            </a:pPr>
            <a:endParaRPr lang="en-US" sz="2400" dirty="0">
              <a:latin typeface="Times New Roman" panose="02020603050405020304" pitchFamily="18" charset="0"/>
              <a:cs typeface="Times New Roman" panose="02020603050405020304" pitchFamily="18" charset="0"/>
            </a:endParaRPr>
          </a:p>
        </p:txBody>
      </p:sp>
      <p:sp>
        <p:nvSpPr>
          <p:cNvPr id="10" name="Content Placeholder 2"/>
          <p:cNvSpPr txBox="1"/>
          <p:nvPr/>
        </p:nvSpPr>
        <p:spPr>
          <a:xfrm>
            <a:off x="266700" y="1474708"/>
            <a:ext cx="6096000" cy="3352800"/>
          </a:xfrm>
          <a:prstGeom prst="rect">
            <a:avLst/>
          </a:prstGeom>
        </p:spPr>
        <p:txBody>
          <a:bodyPr vert="horz" lIns="91440" tIns="45720" rIns="91440" bIns="45720" rtlCol="0">
            <a:noAutofit/>
          </a:bodyPr>
          <a:lstStyle/>
          <a:p>
            <a:pPr marL="0" marR="0" lvl="0" indent="0" algn="l" defTabSz="914400" rtl="0" eaLnBrk="1" fontAlgn="auto" latinLnBrk="0" hangingPunct="1">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 </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Tính cách: cương trực, phóng khoáng, thích hoạt động, yêu thích tự do nên sự nghiêp l</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ậ</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n đận, không cố định</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 Đ</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ược người ta ghi nhớ với cái biệt danh “Vị quan ngông”. Đó là một cá tính khác người của N</a:t>
            </a:r>
            <a:r>
              <a:rPr kumimoji="0" lang="en-US" sz="23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guyễn</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3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Công</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23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Trứ</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 Ô</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ng là nhà thơ xuất chúng, đóng vai trò quan trọng trong nền văn học </a:t>
            </a:r>
            <a:r>
              <a:rPr kumimoji="0" lang="en-US" sz="23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Việt</a:t>
            </a: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Nam</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endPar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p:nvSpPr>
        <p:spPr>
          <a:xfrm>
            <a:off x="228600" y="4343400"/>
            <a:ext cx="8686800" cy="1154162"/>
          </a:xfrm>
          <a:prstGeom prst="rect">
            <a:avLst/>
          </a:prstGeom>
          <a:noFill/>
        </p:spPr>
        <p:txBody>
          <a:bodyPr wrap="square" rtlCol="0">
            <a:spAutoFit/>
          </a:bodyPr>
          <a:lstStyle/>
          <a:p>
            <a:r>
              <a:rPr lang="en-US" sz="2300" dirty="0" smtClean="0">
                <a:latin typeface="Times New Roman" panose="02020603050405020304" pitchFamily="18" charset="0"/>
                <a:cs typeface="Times New Roman" panose="02020603050405020304" pitchFamily="18" charset="0"/>
              </a:rPr>
              <a:t>  - </a:t>
            </a:r>
            <a:r>
              <a:rPr lang="vi-VN" sz="2300" dirty="0" smtClean="0">
                <a:latin typeface="Times New Roman" panose="02020603050405020304" pitchFamily="18" charset="0"/>
                <a:cs typeface="Times New Roman" panose="02020603050405020304" pitchFamily="18" charset="0"/>
              </a:rPr>
              <a:t>Ông còn là một vị tướng đại tài.</a:t>
            </a:r>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  - </a:t>
            </a:r>
            <a:r>
              <a:rPr lang="vi-VN" sz="2300" dirty="0" smtClean="0">
                <a:latin typeface="Times New Roman" panose="02020603050405020304" pitchFamily="18" charset="0"/>
                <a:cs typeface="Times New Roman" panose="02020603050405020304" pitchFamily="18" charset="0"/>
              </a:rPr>
              <a:t>Cuộc đời của N</a:t>
            </a:r>
            <a:r>
              <a:rPr lang="en-US" sz="2300" dirty="0" err="1" smtClean="0">
                <a:latin typeface="Times New Roman" panose="02020603050405020304" pitchFamily="18" charset="0"/>
                <a:cs typeface="Times New Roman" panose="02020603050405020304" pitchFamily="18" charset="0"/>
              </a:rPr>
              <a:t>guyễn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Trứ</a:t>
            </a:r>
            <a:r>
              <a:rPr lang="vi-VN" sz="2300" dirty="0" smtClean="0">
                <a:latin typeface="Times New Roman" panose="02020603050405020304" pitchFamily="18" charset="0"/>
                <a:cs typeface="Times New Roman" panose="02020603050405020304" pitchFamily="18" charset="0"/>
              </a:rPr>
              <a:t> đã làm được hai việc đáng chú ý khiến người đời cảm kích: khai hoang và giúp triều đình an dân.</a:t>
            </a:r>
            <a:endParaRPr lang="en-US" sz="2300" dirty="0"/>
          </a:p>
        </p:txBody>
      </p:sp>
      <p:sp>
        <p:nvSpPr>
          <p:cNvPr id="12" name="Content Placeholder 2"/>
          <p:cNvSpPr txBox="1"/>
          <p:nvPr/>
        </p:nvSpPr>
        <p:spPr>
          <a:xfrm>
            <a:off x="233362" y="1476528"/>
            <a:ext cx="5867400" cy="3124200"/>
          </a:xfrm>
          <a:prstGeom prst="rect">
            <a:avLst/>
          </a:prstGeom>
        </p:spPr>
        <p:txBody>
          <a:bodyPr vert="horz" lIns="91440" tIns="45720" rIns="91440" bIns="45720" rtlCol="0">
            <a:normAutofit fontScale="55000" lnSpcReduction="20000"/>
          </a:bodyPr>
          <a:lstStyle/>
          <a:p>
            <a:pPr marL="514350" marR="0" lvl="0" indent="-514350" algn="l" defTabSz="914400" rtl="0" eaLnBrk="1" fontAlgn="auto" latinLnBrk="0" hangingPunct="1">
              <a:lnSpc>
                <a:spcPct val="100000"/>
              </a:lnSpc>
              <a:spcBef>
                <a:spcPct val="20000"/>
              </a:spcBef>
              <a:spcAft>
                <a:spcPts val="0"/>
              </a:spcAft>
              <a:buClrTx/>
              <a:buSzTx/>
              <a:buFont typeface="Wingdings" panose="05000000000000000000" pitchFamily="2" charset="2"/>
              <a:buChar char="v"/>
              <a:defRPr/>
            </a:pPr>
            <a:r>
              <a:rPr kumimoji="0" lang="en-US" sz="4400" b="1" i="1" u="none" strike="noStrike" kern="1200" cap="none" spc="0" normalizeH="0" baseline="0" noProof="0" dirty="0" err="1" smtClean="0">
                <a:ln>
                  <a:noFill/>
                </a:ln>
                <a:solidFill>
                  <a:srgbClr val="C00000"/>
                </a:solidFill>
                <a:effectLst/>
                <a:uLnTx/>
                <a:uFillTx/>
                <a:latin typeface="Times New Roman" panose="02020603050405020304" pitchFamily="18" charset="0"/>
                <a:ea typeface="+mn-ea"/>
                <a:cs typeface="Times New Roman" panose="02020603050405020304" pitchFamily="18" charset="0"/>
              </a:rPr>
              <a:t>Sự</a:t>
            </a:r>
            <a:r>
              <a:rPr kumimoji="0" lang="en-US" sz="4400" b="1" i="1" u="none" strike="noStrike" kern="1200" cap="none" spc="0" normalizeH="0" baseline="0" noProof="0" dirty="0" smtClean="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4400" b="1" i="1" u="none" strike="noStrike" kern="1200" cap="none" spc="0" normalizeH="0" baseline="0" noProof="0" dirty="0" err="1" smtClean="0">
                <a:ln>
                  <a:noFill/>
                </a:ln>
                <a:solidFill>
                  <a:srgbClr val="C00000"/>
                </a:solidFill>
                <a:effectLst/>
                <a:uLnTx/>
                <a:uFillTx/>
                <a:latin typeface="Times New Roman" panose="02020603050405020304" pitchFamily="18" charset="0"/>
                <a:ea typeface="+mn-ea"/>
                <a:cs typeface="Times New Roman" panose="02020603050405020304" pitchFamily="18" charset="0"/>
              </a:rPr>
              <a:t>nghiệp</a:t>
            </a:r>
            <a:r>
              <a:rPr kumimoji="0" lang="en-US" sz="4400" b="1" i="1" u="none" strike="noStrike" kern="1200" cap="none" spc="0" normalizeH="0" baseline="0" noProof="0" dirty="0" smtClean="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4400" b="1" i="1" u="none" strike="noStrike" kern="1200" cap="none" spc="0" normalizeH="0" baseline="0" noProof="0" dirty="0" err="1" smtClean="0">
                <a:ln>
                  <a:noFill/>
                </a:ln>
                <a:solidFill>
                  <a:srgbClr val="C00000"/>
                </a:solidFill>
                <a:effectLst/>
                <a:uLnTx/>
                <a:uFillTx/>
                <a:latin typeface="Times New Roman" panose="02020603050405020304" pitchFamily="18" charset="0"/>
                <a:ea typeface="+mn-ea"/>
                <a:cs typeface="Times New Roman" panose="02020603050405020304" pitchFamily="18" charset="0"/>
              </a:rPr>
              <a:t>văn</a:t>
            </a:r>
            <a:r>
              <a:rPr kumimoji="0" lang="en-US" sz="4400" b="1" i="1" u="none" strike="noStrike" kern="1200" cap="none" spc="0" normalizeH="0" baseline="0" noProof="0" dirty="0" smtClean="0">
                <a:ln>
                  <a:noFill/>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4400" b="1" i="1" u="none" strike="noStrike" kern="1200" cap="none" spc="0" normalizeH="0" baseline="0" noProof="0" dirty="0" err="1" smtClean="0">
                <a:ln>
                  <a:noFill/>
                </a:ln>
                <a:solidFill>
                  <a:srgbClr val="C00000"/>
                </a:solidFill>
                <a:effectLst/>
                <a:uLnTx/>
                <a:uFillTx/>
                <a:latin typeface="Times New Roman" panose="02020603050405020304" pitchFamily="18" charset="0"/>
                <a:ea typeface="+mn-ea"/>
                <a:cs typeface="Times New Roman" panose="02020603050405020304" pitchFamily="18" charset="0"/>
              </a:rPr>
              <a:t>học</a:t>
            </a:r>
            <a:r>
              <a:rPr kumimoji="0" lang="en-US" sz="4400" b="1" i="1" u="none" strike="noStrike" kern="1200" cap="none" spc="0" normalizeH="0" baseline="0" noProof="0" dirty="0" smtClean="0">
                <a:ln>
                  <a:noFill/>
                </a:ln>
                <a:solidFill>
                  <a:srgbClr val="C00000"/>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20000"/>
              </a:lnSpc>
              <a:spcBef>
                <a:spcPct val="20000"/>
              </a:spcBef>
              <a:spcAft>
                <a:spcPts val="0"/>
              </a:spcAft>
              <a:buClrTx/>
              <a:buSzTx/>
              <a:buFont typeface="Arial" panose="020B0604020202020204" pitchFamily="34" charset="0"/>
              <a:buNone/>
              <a:defRPr/>
            </a:pP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Sáng</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tác</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hầu</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hết</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bằng</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chữ</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Nôm</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thể</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loại</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ưa</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thích</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là</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hát</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nói</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có</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hơn</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60 </a:t>
            </a:r>
            <a:r>
              <a:rPr kumimoji="0" lang="en-US" sz="4200" b="0" i="0" u="none" strike="noStrike" kern="1200" cap="none" spc="0" normalizeH="0" baseline="0" noProof="0" dirty="0" err="1" smtClean="0">
                <a:ln>
                  <a:noFill/>
                </a:ln>
                <a:solidFill>
                  <a:schemeClr val="tx1"/>
                </a:solidFill>
                <a:effectLst/>
                <a:uLnTx/>
                <a:uFillTx/>
                <a:latin typeface="Times New Roman" panose="02020603050405020304" pitchFamily="18" charset="0"/>
                <a:ea typeface="+mn-ea"/>
                <a:cs typeface="Times New Roman" panose="02020603050405020304" pitchFamily="18" charset="0"/>
              </a:rPr>
              <a:t>bài</a:t>
            </a: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20000"/>
              </a:lnSpc>
              <a:spcBef>
                <a:spcPct val="20000"/>
              </a:spcBef>
              <a:spcAft>
                <a:spcPts val="0"/>
              </a:spcAft>
              <a:buClrTx/>
              <a:buSzTx/>
              <a:buFont typeface="Arial" panose="020B0604020202020204" pitchFamily="34" charset="0"/>
              <a:buNone/>
              <a:defRPr/>
            </a:pPr>
            <a:r>
              <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vi-VN"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Là một thể thơ nửa hát, nửa nói, có tính chất kể chuyện, là một điệu của ca trù. Thường dùng biểu đạt nội tâm phóng khoáng, cái chí thoát vòng cương tỏa, thoát vòng danh lợi để hưởng mọi lạc thú của cuộc đời trần thế.</a:t>
            </a:r>
            <a:endParaRPr kumimoji="0" lang="en-US" sz="4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3" name="TextBox 12"/>
          <p:cNvSpPr txBox="1"/>
          <p:nvPr/>
        </p:nvSpPr>
        <p:spPr>
          <a:xfrm>
            <a:off x="228600" y="4267200"/>
            <a:ext cx="8686800" cy="2215991"/>
          </a:xfrm>
          <a:prstGeom prst="rect">
            <a:avLst/>
          </a:prstGeom>
          <a:noFill/>
        </p:spPr>
        <p:txBody>
          <a:bodyPr wrap="square" rtlCol="0">
            <a:spAutoFit/>
          </a:bodyPr>
          <a:lstStyle/>
          <a:p>
            <a:r>
              <a:rPr lang="en-US" sz="2300" dirty="0" smtClean="0">
                <a:latin typeface="Times New Roman" panose="02020603050405020304" pitchFamily="18" charset="0"/>
                <a:cs typeface="Times New Roman" panose="02020603050405020304" pitchFamily="18" charset="0"/>
              </a:rPr>
              <a:t>  + </a:t>
            </a:r>
            <a:r>
              <a:rPr lang="en-US" sz="2300" dirty="0" err="1" smtClean="0">
                <a:latin typeface="Times New Roman" panose="02020603050405020304" pitchFamily="18" charset="0"/>
                <a:cs typeface="Times New Roman" panose="02020603050405020304" pitchFamily="18" charset="0"/>
              </a:rPr>
              <a:t>Cốt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cách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của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người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tài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tử</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cá</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tính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dám</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vượt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lên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trên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những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thông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lệ</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của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giáo</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phái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phong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kiến</a:t>
            </a:r>
            <a:r>
              <a:rPr lang="en-US" sz="2300" dirty="0" smtClean="0">
                <a:latin typeface="Times New Roman" panose="02020603050405020304" pitchFamily="18" charset="0"/>
                <a:cs typeface="Times New Roman" panose="02020603050405020304" pitchFamily="18" charset="0"/>
              </a:rPr>
              <a:t>.</a:t>
            </a:r>
          </a:p>
          <a:p>
            <a:r>
              <a:rPr lang="en-US" sz="2300" dirty="0" smtClean="0">
                <a:latin typeface="Times New Roman" panose="02020603050405020304" pitchFamily="18" charset="0"/>
                <a:cs typeface="Times New Roman" panose="02020603050405020304" pitchFamily="18" charset="0"/>
              </a:rPr>
              <a:t>  </a:t>
            </a:r>
            <a:r>
              <a:rPr lang="vi-VN" sz="2300" dirty="0" smtClean="0">
                <a:latin typeface="Times New Roman" panose="02020603050405020304" pitchFamily="18" charset="0"/>
                <a:cs typeface="Times New Roman" panose="02020603050405020304" pitchFamily="18" charset="0"/>
              </a:rPr>
              <a:t>+ Hát nói tồn tại từ lâu về trước, song phải đến đầu TK XIX, hát nói mới thực sự được phổ biến. </a:t>
            </a:r>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  + </a:t>
            </a:r>
            <a:r>
              <a:rPr lang="vi-VN" sz="2300" dirty="0" smtClean="0">
                <a:latin typeface="Times New Roman" panose="02020603050405020304" pitchFamily="18" charset="0"/>
                <a:cs typeface="Times New Roman" panose="02020603050405020304" pitchFamily="18" charset="0"/>
              </a:rPr>
              <a:t>Ông để lại một kho tàng văn học không quá đồ sộ, chủ yếu là thơ (trên 50 bài), hát n</a:t>
            </a:r>
            <a:r>
              <a:rPr lang="en-US" sz="2300" dirty="0" smtClean="0">
                <a:latin typeface="Times New Roman" panose="02020603050405020304" pitchFamily="18" charset="0"/>
                <a:cs typeface="Times New Roman" panose="02020603050405020304" pitchFamily="18" charset="0"/>
              </a:rPr>
              <a:t>ó</a:t>
            </a:r>
            <a:r>
              <a:rPr lang="vi-VN" sz="2300" dirty="0" smtClean="0">
                <a:latin typeface="Times New Roman" panose="02020603050405020304" pitchFamily="18" charset="0"/>
                <a:cs typeface="Times New Roman" panose="02020603050405020304" pitchFamily="18" charset="0"/>
              </a:rPr>
              <a:t>i (trên 60 bài) và 1 tập phú “Hàn nho phong vị phú”</a:t>
            </a:r>
            <a:r>
              <a:rPr lang="en-US" sz="2300" dirty="0" smtClean="0"/>
              <a:t>.</a:t>
            </a:r>
            <a:endParaRPr lang="en-US" sz="2300" dirty="0" smtClean="0">
              <a:latin typeface="Times New Roman" panose="02020603050405020304" pitchFamily="18" charset="0"/>
              <a:cs typeface="Times New Roman" panose="02020603050405020304" pitchFamily="18" charset="0"/>
            </a:endParaRPr>
          </a:p>
        </p:txBody>
      </p:sp>
      <p:sp>
        <p:nvSpPr>
          <p:cNvPr id="14" name="Content Placeholder 2"/>
          <p:cNvSpPr txBox="1"/>
          <p:nvPr/>
        </p:nvSpPr>
        <p:spPr>
          <a:xfrm>
            <a:off x="304800" y="1752600"/>
            <a:ext cx="5334000" cy="220980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Nội dung chủ yếu: thơ của ông mang màu sắc thời đại rõ rệt</a:t>
            </a:r>
            <a:endPar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Chí làm trai</a:t>
            </a:r>
            <a:endPar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Cảnh nghèo và nhân tình thế thái.</a:t>
            </a:r>
            <a:endPar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vi-VN"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rPr>
              <a:t>+ Triết lý hưởng lạc</a:t>
            </a:r>
            <a:endParaRPr kumimoji="0" lang="en-US" sz="23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en-US" sz="2200" b="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1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slide(fromBottom)">
                                      <p:cBhvr>
                                        <p:cTn id="25" dur="10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slide(fromBottom)">
                                      <p:cBhvr>
                                        <p:cTn id="30" dur="1000"/>
                                        <p:tgtEl>
                                          <p:spTgt spid="5">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Effect transition="in" filter="slide(fromBottom)">
                                      <p:cBhvr>
                                        <p:cTn id="35" dur="1000"/>
                                        <p:tgtEl>
                                          <p:spTgt spid="5">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xit" presetSubtype="0" fill="hold" grpId="0" nodeType="clickEffect">
                                  <p:stCondLst>
                                    <p:cond delay="0"/>
                                  </p:stCondLst>
                                  <p:childTnLst>
                                    <p:anim calcmode="lin" valueType="num">
                                      <p:cBhvr>
                                        <p:cTn id="39" dur="1000"/>
                                        <p:tgtEl>
                                          <p:spTgt spid="5">
                                            <p:txEl>
                                              <p:pRg st="0" end="0"/>
                                            </p:txEl>
                                          </p:spTgt>
                                        </p:tgtEl>
                                        <p:attrNameLst>
                                          <p:attrName>ppt_w</p:attrName>
                                        </p:attrNameLst>
                                      </p:cBhvr>
                                      <p:tavLst>
                                        <p:tav tm="0">
                                          <p:val>
                                            <p:strVal val="ppt_w"/>
                                          </p:val>
                                        </p:tav>
                                        <p:tav tm="100000">
                                          <p:val>
                                            <p:strVal val="ppt_w*0.70"/>
                                          </p:val>
                                        </p:tav>
                                      </p:tavLst>
                                    </p:anim>
                                    <p:anim calcmode="lin" valueType="num">
                                      <p:cBhvr>
                                        <p:cTn id="40" dur="1000"/>
                                        <p:tgtEl>
                                          <p:spTgt spid="5">
                                            <p:txEl>
                                              <p:pRg st="0" end="0"/>
                                            </p:txEl>
                                          </p:spTgt>
                                        </p:tgtEl>
                                        <p:attrNameLst>
                                          <p:attrName>ppt_h</p:attrName>
                                        </p:attrNameLst>
                                      </p:cBhvr>
                                      <p:tavLst>
                                        <p:tav tm="0">
                                          <p:val>
                                            <p:strVal val="ppt_h"/>
                                          </p:val>
                                        </p:tav>
                                        <p:tav tm="100000">
                                          <p:val>
                                            <p:strVal val="ppt_h"/>
                                          </p:val>
                                        </p:tav>
                                      </p:tavLst>
                                    </p:anim>
                                    <p:animEffect transition="out" filter="fade">
                                      <p:cBhvr>
                                        <p:cTn id="41" dur="1000"/>
                                        <p:tgtEl>
                                          <p:spTgt spid="5">
                                            <p:txEl>
                                              <p:pRg st="0" end="0"/>
                                            </p:txEl>
                                          </p:spTgt>
                                        </p:tgtEl>
                                      </p:cBhvr>
                                    </p:animEffect>
                                    <p:set>
                                      <p:cBhvr>
                                        <p:cTn id="42" dur="1" fill="hold">
                                          <p:stCondLst>
                                            <p:cond delay="999"/>
                                          </p:stCondLst>
                                        </p:cTn>
                                        <p:tgtEl>
                                          <p:spTgt spid="5">
                                            <p:txEl>
                                              <p:pRg st="0" end="0"/>
                                            </p:txEl>
                                          </p:spTgt>
                                        </p:tgtEl>
                                        <p:attrNameLst>
                                          <p:attrName>style.visibility</p:attrName>
                                        </p:attrNameLst>
                                      </p:cBhvr>
                                      <p:to>
                                        <p:strVal val="hidden"/>
                                      </p:to>
                                    </p:set>
                                  </p:childTnLst>
                                </p:cTn>
                              </p:par>
                              <p:par>
                                <p:cTn id="43" presetID="55" presetClass="exit" presetSubtype="0" fill="hold" grpId="0" nodeType="withEffect">
                                  <p:stCondLst>
                                    <p:cond delay="0"/>
                                  </p:stCondLst>
                                  <p:childTnLst>
                                    <p:anim calcmode="lin" valueType="num">
                                      <p:cBhvr>
                                        <p:cTn id="44" dur="1000"/>
                                        <p:tgtEl>
                                          <p:spTgt spid="5">
                                            <p:txEl>
                                              <p:pRg st="1" end="1"/>
                                            </p:txEl>
                                          </p:spTgt>
                                        </p:tgtEl>
                                        <p:attrNameLst>
                                          <p:attrName>ppt_w</p:attrName>
                                        </p:attrNameLst>
                                      </p:cBhvr>
                                      <p:tavLst>
                                        <p:tav tm="0">
                                          <p:val>
                                            <p:strVal val="ppt_w"/>
                                          </p:val>
                                        </p:tav>
                                        <p:tav tm="100000">
                                          <p:val>
                                            <p:strVal val="ppt_w*0.70"/>
                                          </p:val>
                                        </p:tav>
                                      </p:tavLst>
                                    </p:anim>
                                    <p:anim calcmode="lin" valueType="num">
                                      <p:cBhvr>
                                        <p:cTn id="45" dur="1000"/>
                                        <p:tgtEl>
                                          <p:spTgt spid="5">
                                            <p:txEl>
                                              <p:pRg st="1" end="1"/>
                                            </p:txEl>
                                          </p:spTgt>
                                        </p:tgtEl>
                                        <p:attrNameLst>
                                          <p:attrName>ppt_h</p:attrName>
                                        </p:attrNameLst>
                                      </p:cBhvr>
                                      <p:tavLst>
                                        <p:tav tm="0">
                                          <p:val>
                                            <p:strVal val="ppt_h"/>
                                          </p:val>
                                        </p:tav>
                                        <p:tav tm="100000">
                                          <p:val>
                                            <p:strVal val="ppt_h"/>
                                          </p:val>
                                        </p:tav>
                                      </p:tavLst>
                                    </p:anim>
                                    <p:animEffect transition="out" filter="fade">
                                      <p:cBhvr>
                                        <p:cTn id="46" dur="1000"/>
                                        <p:tgtEl>
                                          <p:spTgt spid="5">
                                            <p:txEl>
                                              <p:pRg st="1" end="1"/>
                                            </p:txEl>
                                          </p:spTgt>
                                        </p:tgtEl>
                                      </p:cBhvr>
                                    </p:animEffect>
                                    <p:set>
                                      <p:cBhvr>
                                        <p:cTn id="47" dur="1" fill="hold">
                                          <p:stCondLst>
                                            <p:cond delay="999"/>
                                          </p:stCondLst>
                                        </p:cTn>
                                        <p:tgtEl>
                                          <p:spTgt spid="5">
                                            <p:txEl>
                                              <p:pRg st="1" end="1"/>
                                            </p:txEl>
                                          </p:spTgt>
                                        </p:tgtEl>
                                        <p:attrNameLst>
                                          <p:attrName>style.visibility</p:attrName>
                                        </p:attrNameLst>
                                      </p:cBhvr>
                                      <p:to>
                                        <p:strVal val="hidden"/>
                                      </p:to>
                                    </p:set>
                                  </p:childTnLst>
                                </p:cTn>
                              </p:par>
                              <p:par>
                                <p:cTn id="48" presetID="55" presetClass="exit" presetSubtype="0" fill="hold" grpId="0" nodeType="withEffect">
                                  <p:stCondLst>
                                    <p:cond delay="0"/>
                                  </p:stCondLst>
                                  <p:childTnLst>
                                    <p:anim calcmode="lin" valueType="num">
                                      <p:cBhvr>
                                        <p:cTn id="49" dur="1000"/>
                                        <p:tgtEl>
                                          <p:spTgt spid="5">
                                            <p:txEl>
                                              <p:pRg st="2" end="2"/>
                                            </p:txEl>
                                          </p:spTgt>
                                        </p:tgtEl>
                                        <p:attrNameLst>
                                          <p:attrName>ppt_w</p:attrName>
                                        </p:attrNameLst>
                                      </p:cBhvr>
                                      <p:tavLst>
                                        <p:tav tm="0">
                                          <p:val>
                                            <p:strVal val="ppt_w"/>
                                          </p:val>
                                        </p:tav>
                                        <p:tav tm="100000">
                                          <p:val>
                                            <p:strVal val="ppt_w*0.70"/>
                                          </p:val>
                                        </p:tav>
                                      </p:tavLst>
                                    </p:anim>
                                    <p:anim calcmode="lin" valueType="num">
                                      <p:cBhvr>
                                        <p:cTn id="50" dur="1000"/>
                                        <p:tgtEl>
                                          <p:spTgt spid="5">
                                            <p:txEl>
                                              <p:pRg st="2" end="2"/>
                                            </p:txEl>
                                          </p:spTgt>
                                        </p:tgtEl>
                                        <p:attrNameLst>
                                          <p:attrName>ppt_h</p:attrName>
                                        </p:attrNameLst>
                                      </p:cBhvr>
                                      <p:tavLst>
                                        <p:tav tm="0">
                                          <p:val>
                                            <p:strVal val="ppt_h"/>
                                          </p:val>
                                        </p:tav>
                                        <p:tav tm="100000">
                                          <p:val>
                                            <p:strVal val="ppt_h"/>
                                          </p:val>
                                        </p:tav>
                                      </p:tavLst>
                                    </p:anim>
                                    <p:animEffect transition="out" filter="fade">
                                      <p:cBhvr>
                                        <p:cTn id="51" dur="1000"/>
                                        <p:tgtEl>
                                          <p:spTgt spid="5">
                                            <p:txEl>
                                              <p:pRg st="2" end="2"/>
                                            </p:txEl>
                                          </p:spTgt>
                                        </p:tgtEl>
                                      </p:cBhvr>
                                    </p:animEffect>
                                    <p:set>
                                      <p:cBhvr>
                                        <p:cTn id="52" dur="1" fill="hold">
                                          <p:stCondLst>
                                            <p:cond delay="999"/>
                                          </p:stCondLst>
                                        </p:cTn>
                                        <p:tgtEl>
                                          <p:spTgt spid="5">
                                            <p:txEl>
                                              <p:pRg st="2" end="2"/>
                                            </p:txEl>
                                          </p:spTgt>
                                        </p:tgtEl>
                                        <p:attrNameLst>
                                          <p:attrName>style.visibility</p:attrName>
                                        </p:attrNameLst>
                                      </p:cBhvr>
                                      <p:to>
                                        <p:strVal val="hidden"/>
                                      </p:to>
                                    </p:set>
                                  </p:childTnLst>
                                </p:cTn>
                              </p:par>
                              <p:par>
                                <p:cTn id="53" presetID="55" presetClass="exit" presetSubtype="0" fill="hold" grpId="0" nodeType="withEffect">
                                  <p:stCondLst>
                                    <p:cond delay="0"/>
                                  </p:stCondLst>
                                  <p:childTnLst>
                                    <p:anim calcmode="lin" valueType="num">
                                      <p:cBhvr>
                                        <p:cTn id="54" dur="1000"/>
                                        <p:tgtEl>
                                          <p:spTgt spid="3">
                                            <p:txEl>
                                              <p:pRg st="2" end="2"/>
                                            </p:txEl>
                                          </p:spTgt>
                                        </p:tgtEl>
                                        <p:attrNameLst>
                                          <p:attrName>ppt_w</p:attrName>
                                        </p:attrNameLst>
                                      </p:cBhvr>
                                      <p:tavLst>
                                        <p:tav tm="0">
                                          <p:val>
                                            <p:strVal val="ppt_w"/>
                                          </p:val>
                                        </p:tav>
                                        <p:tav tm="100000">
                                          <p:val>
                                            <p:strVal val="ppt_w*0.70"/>
                                          </p:val>
                                        </p:tav>
                                      </p:tavLst>
                                    </p:anim>
                                    <p:anim calcmode="lin" valueType="num">
                                      <p:cBhvr>
                                        <p:cTn id="55" dur="1000"/>
                                        <p:tgtEl>
                                          <p:spTgt spid="3">
                                            <p:txEl>
                                              <p:pRg st="2" end="2"/>
                                            </p:txEl>
                                          </p:spTgt>
                                        </p:tgtEl>
                                        <p:attrNameLst>
                                          <p:attrName>ppt_h</p:attrName>
                                        </p:attrNameLst>
                                      </p:cBhvr>
                                      <p:tavLst>
                                        <p:tav tm="0">
                                          <p:val>
                                            <p:strVal val="ppt_h"/>
                                          </p:val>
                                        </p:tav>
                                        <p:tav tm="100000">
                                          <p:val>
                                            <p:strVal val="ppt_h"/>
                                          </p:val>
                                        </p:tav>
                                      </p:tavLst>
                                    </p:anim>
                                    <p:animEffect transition="out" filter="fade">
                                      <p:cBhvr>
                                        <p:cTn id="56" dur="1000"/>
                                        <p:tgtEl>
                                          <p:spTgt spid="3">
                                            <p:txEl>
                                              <p:pRg st="2" end="2"/>
                                            </p:txEl>
                                          </p:spTgt>
                                        </p:tgtEl>
                                      </p:cBhvr>
                                    </p:animEffect>
                                    <p:set>
                                      <p:cBhvr>
                                        <p:cTn id="57" dur="1" fill="hold">
                                          <p:stCondLst>
                                            <p:cond delay="999"/>
                                          </p:stCondLst>
                                        </p:cTn>
                                        <p:tgtEl>
                                          <p:spTgt spid="3">
                                            <p:txEl>
                                              <p:pRg st="2" end="2"/>
                                            </p:txEl>
                                          </p:spTgt>
                                        </p:tgtEl>
                                        <p:attrNameLst>
                                          <p:attrName>style.visibility</p:attrName>
                                        </p:attrNameLst>
                                      </p:cBhvr>
                                      <p:to>
                                        <p:strVal val="hidden"/>
                                      </p:to>
                                    </p:set>
                                  </p:childTnLst>
                                </p:cTn>
                              </p:par>
                              <p:par>
                                <p:cTn id="58" presetID="55" presetClass="exit" presetSubtype="0" fill="hold" grpId="0" nodeType="withEffect">
                                  <p:stCondLst>
                                    <p:cond delay="0"/>
                                  </p:stCondLst>
                                  <p:childTnLst>
                                    <p:anim calcmode="lin" valueType="num">
                                      <p:cBhvr>
                                        <p:cTn id="59" dur="1000"/>
                                        <p:tgtEl>
                                          <p:spTgt spid="3">
                                            <p:txEl>
                                              <p:pRg st="3" end="3"/>
                                            </p:txEl>
                                          </p:spTgt>
                                        </p:tgtEl>
                                        <p:attrNameLst>
                                          <p:attrName>ppt_w</p:attrName>
                                        </p:attrNameLst>
                                      </p:cBhvr>
                                      <p:tavLst>
                                        <p:tav tm="0">
                                          <p:val>
                                            <p:strVal val="ppt_w"/>
                                          </p:val>
                                        </p:tav>
                                        <p:tav tm="100000">
                                          <p:val>
                                            <p:strVal val="ppt_w*0.70"/>
                                          </p:val>
                                        </p:tav>
                                      </p:tavLst>
                                    </p:anim>
                                    <p:anim calcmode="lin" valueType="num">
                                      <p:cBhvr>
                                        <p:cTn id="60" dur="1000"/>
                                        <p:tgtEl>
                                          <p:spTgt spid="3">
                                            <p:txEl>
                                              <p:pRg st="3" end="3"/>
                                            </p:txEl>
                                          </p:spTgt>
                                        </p:tgtEl>
                                        <p:attrNameLst>
                                          <p:attrName>ppt_h</p:attrName>
                                        </p:attrNameLst>
                                      </p:cBhvr>
                                      <p:tavLst>
                                        <p:tav tm="0">
                                          <p:val>
                                            <p:strVal val="ppt_h"/>
                                          </p:val>
                                        </p:tav>
                                        <p:tav tm="100000">
                                          <p:val>
                                            <p:strVal val="ppt_h"/>
                                          </p:val>
                                        </p:tav>
                                      </p:tavLst>
                                    </p:anim>
                                    <p:animEffect transition="out" filter="fade">
                                      <p:cBhvr>
                                        <p:cTn id="61" dur="1000"/>
                                        <p:tgtEl>
                                          <p:spTgt spid="3">
                                            <p:txEl>
                                              <p:pRg st="3" end="3"/>
                                            </p:txEl>
                                          </p:spTgt>
                                        </p:tgtEl>
                                      </p:cBhvr>
                                    </p:animEffect>
                                    <p:set>
                                      <p:cBhvr>
                                        <p:cTn id="6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6" presetClass="entr" presetSubtype="26" fill="hold" nodeType="clickEffect" nodePh="1">
                                  <p:stCondLst>
                                    <p:cond delay="0"/>
                                  </p:stCondLst>
                                  <p:endCondLst>
                                    <p:cond evt="begin" delay="0">
                                      <p:tn val="65"/>
                                    </p:cond>
                                  </p:endCondLst>
                                  <p:childTnLst>
                                    <p:set>
                                      <p:cBhvr>
                                        <p:cTn id="66" dur="1" fill="hold">
                                          <p:stCondLst>
                                            <p:cond delay="0"/>
                                          </p:stCondLst>
                                        </p:cTn>
                                        <p:tgtEl>
                                          <p:spTgt spid="8">
                                            <p:txEl>
                                              <p:pRg st="0" end="0"/>
                                            </p:txEl>
                                          </p:spTgt>
                                        </p:tgtEl>
                                        <p:attrNameLst>
                                          <p:attrName>style.visibility</p:attrName>
                                        </p:attrNameLst>
                                      </p:cBhvr>
                                      <p:to>
                                        <p:strVal val="visible"/>
                                      </p:to>
                                    </p:set>
                                    <p:animEffect transition="in" filter="barn(inHorizontal)">
                                      <p:cBhvr>
                                        <p:cTn id="67" dur="1000"/>
                                        <p:tgtEl>
                                          <p:spTgt spid="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2" presetClass="entr" presetSubtype="4" fill="hold" nodeType="clickEffect">
                                  <p:stCondLst>
                                    <p:cond delay="0"/>
                                  </p:stCondLst>
                                  <p:childTnLst>
                                    <p:set>
                                      <p:cBhvr>
                                        <p:cTn id="71" dur="1" fill="hold">
                                          <p:stCondLst>
                                            <p:cond delay="0"/>
                                          </p:stCondLst>
                                        </p:cTn>
                                        <p:tgtEl>
                                          <p:spTgt spid="10">
                                            <p:txEl>
                                              <p:pRg st="0" end="0"/>
                                            </p:txEl>
                                          </p:spTgt>
                                        </p:tgtEl>
                                        <p:attrNameLst>
                                          <p:attrName>style.visibility</p:attrName>
                                        </p:attrNameLst>
                                      </p:cBhvr>
                                      <p:to>
                                        <p:strVal val="visible"/>
                                      </p:to>
                                    </p:set>
                                    <p:animEffect transition="in" filter="slide(fromBottom)">
                                      <p:cBhvr>
                                        <p:cTn id="72" dur="500"/>
                                        <p:tgtEl>
                                          <p:spTgt spid="10">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2" presetClass="entr" presetSubtype="4" fill="hold" nodeType="clickEffect">
                                  <p:stCondLst>
                                    <p:cond delay="0"/>
                                  </p:stCondLst>
                                  <p:childTnLst>
                                    <p:set>
                                      <p:cBhvr>
                                        <p:cTn id="76" dur="1" fill="hold">
                                          <p:stCondLst>
                                            <p:cond delay="0"/>
                                          </p:stCondLst>
                                        </p:cTn>
                                        <p:tgtEl>
                                          <p:spTgt spid="10">
                                            <p:txEl>
                                              <p:pRg st="1" end="1"/>
                                            </p:txEl>
                                          </p:spTgt>
                                        </p:tgtEl>
                                        <p:attrNameLst>
                                          <p:attrName>style.visibility</p:attrName>
                                        </p:attrNameLst>
                                      </p:cBhvr>
                                      <p:to>
                                        <p:strVal val="visible"/>
                                      </p:to>
                                    </p:set>
                                    <p:animEffect transition="in" filter="slide(fromBottom)">
                                      <p:cBhvr>
                                        <p:cTn id="77" dur="500"/>
                                        <p:tgtEl>
                                          <p:spTgt spid="10">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2" presetClass="entr" presetSubtype="4" fill="hold" nodeType="clickEffect">
                                  <p:stCondLst>
                                    <p:cond delay="0"/>
                                  </p:stCondLst>
                                  <p:childTnLst>
                                    <p:set>
                                      <p:cBhvr>
                                        <p:cTn id="81" dur="1" fill="hold">
                                          <p:stCondLst>
                                            <p:cond delay="0"/>
                                          </p:stCondLst>
                                        </p:cTn>
                                        <p:tgtEl>
                                          <p:spTgt spid="10">
                                            <p:txEl>
                                              <p:pRg st="2" end="2"/>
                                            </p:txEl>
                                          </p:spTgt>
                                        </p:tgtEl>
                                        <p:attrNameLst>
                                          <p:attrName>style.visibility</p:attrName>
                                        </p:attrNameLst>
                                      </p:cBhvr>
                                      <p:to>
                                        <p:strVal val="visible"/>
                                      </p:to>
                                    </p:set>
                                    <p:animEffect transition="in" filter="slide(fromBottom)">
                                      <p:cBhvr>
                                        <p:cTn id="82" dur="500"/>
                                        <p:tgtEl>
                                          <p:spTgt spid="10">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2" presetClass="entr" presetSubtype="4" fill="hold" nodeType="clickEffect">
                                  <p:stCondLst>
                                    <p:cond delay="0"/>
                                  </p:stCondLst>
                                  <p:childTnLst>
                                    <p:set>
                                      <p:cBhvr>
                                        <p:cTn id="86" dur="1" fill="hold">
                                          <p:stCondLst>
                                            <p:cond delay="0"/>
                                          </p:stCondLst>
                                        </p:cTn>
                                        <p:tgtEl>
                                          <p:spTgt spid="11">
                                            <p:txEl>
                                              <p:pRg st="0" end="0"/>
                                            </p:txEl>
                                          </p:spTgt>
                                        </p:tgtEl>
                                        <p:attrNameLst>
                                          <p:attrName>style.visibility</p:attrName>
                                        </p:attrNameLst>
                                      </p:cBhvr>
                                      <p:to>
                                        <p:strVal val="visible"/>
                                      </p:to>
                                    </p:set>
                                    <p:animEffect transition="in" filter="slide(fromBottom)">
                                      <p:cBhvr>
                                        <p:cTn id="87" dur="500"/>
                                        <p:tgtEl>
                                          <p:spTgt spid="11">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4" fill="hold" nodeType="clickEffect">
                                  <p:stCondLst>
                                    <p:cond delay="0"/>
                                  </p:stCondLst>
                                  <p:childTnLst>
                                    <p:set>
                                      <p:cBhvr>
                                        <p:cTn id="91" dur="1" fill="hold">
                                          <p:stCondLst>
                                            <p:cond delay="0"/>
                                          </p:stCondLst>
                                        </p:cTn>
                                        <p:tgtEl>
                                          <p:spTgt spid="11">
                                            <p:txEl>
                                              <p:pRg st="1" end="1"/>
                                            </p:txEl>
                                          </p:spTgt>
                                        </p:tgtEl>
                                        <p:attrNameLst>
                                          <p:attrName>style.visibility</p:attrName>
                                        </p:attrNameLst>
                                      </p:cBhvr>
                                      <p:to>
                                        <p:strVal val="visible"/>
                                      </p:to>
                                    </p:set>
                                    <p:animEffect transition="in" filter="slide(fromBottom)">
                                      <p:cBhvr>
                                        <p:cTn id="92" dur="500"/>
                                        <p:tgtEl>
                                          <p:spTgt spid="11">
                                            <p:txEl>
                                              <p:pRg st="1" end="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5" presetClass="exit" presetSubtype="0" fill="hold" nodeType="clickEffect">
                                  <p:stCondLst>
                                    <p:cond delay="0"/>
                                  </p:stCondLst>
                                  <p:childTnLst>
                                    <p:anim calcmode="lin" valueType="num">
                                      <p:cBhvr>
                                        <p:cTn id="96" dur="1000"/>
                                        <p:tgtEl>
                                          <p:spTgt spid="10">
                                            <p:txEl>
                                              <p:pRg st="0" end="0"/>
                                            </p:txEl>
                                          </p:spTgt>
                                        </p:tgtEl>
                                        <p:attrNameLst>
                                          <p:attrName>ppt_w</p:attrName>
                                        </p:attrNameLst>
                                      </p:cBhvr>
                                      <p:tavLst>
                                        <p:tav tm="0">
                                          <p:val>
                                            <p:strVal val="ppt_w"/>
                                          </p:val>
                                        </p:tav>
                                        <p:tav tm="100000">
                                          <p:val>
                                            <p:strVal val="ppt_w*0.70"/>
                                          </p:val>
                                        </p:tav>
                                      </p:tavLst>
                                    </p:anim>
                                    <p:anim calcmode="lin" valueType="num">
                                      <p:cBhvr>
                                        <p:cTn id="97" dur="1000"/>
                                        <p:tgtEl>
                                          <p:spTgt spid="10">
                                            <p:txEl>
                                              <p:pRg st="0" end="0"/>
                                            </p:txEl>
                                          </p:spTgt>
                                        </p:tgtEl>
                                        <p:attrNameLst>
                                          <p:attrName>ppt_h</p:attrName>
                                        </p:attrNameLst>
                                      </p:cBhvr>
                                      <p:tavLst>
                                        <p:tav tm="0">
                                          <p:val>
                                            <p:strVal val="ppt_h"/>
                                          </p:val>
                                        </p:tav>
                                        <p:tav tm="100000">
                                          <p:val>
                                            <p:strVal val="ppt_h"/>
                                          </p:val>
                                        </p:tav>
                                      </p:tavLst>
                                    </p:anim>
                                    <p:animEffect transition="out" filter="fade">
                                      <p:cBhvr>
                                        <p:cTn id="98" dur="1000"/>
                                        <p:tgtEl>
                                          <p:spTgt spid="10">
                                            <p:txEl>
                                              <p:pRg st="0" end="0"/>
                                            </p:txEl>
                                          </p:spTgt>
                                        </p:tgtEl>
                                      </p:cBhvr>
                                    </p:animEffect>
                                    <p:set>
                                      <p:cBhvr>
                                        <p:cTn id="99" dur="1" fill="hold">
                                          <p:stCondLst>
                                            <p:cond delay="999"/>
                                          </p:stCondLst>
                                        </p:cTn>
                                        <p:tgtEl>
                                          <p:spTgt spid="10">
                                            <p:txEl>
                                              <p:pRg st="0" end="0"/>
                                            </p:txEl>
                                          </p:spTgt>
                                        </p:tgtEl>
                                        <p:attrNameLst>
                                          <p:attrName>style.visibility</p:attrName>
                                        </p:attrNameLst>
                                      </p:cBhvr>
                                      <p:to>
                                        <p:strVal val="hidden"/>
                                      </p:to>
                                    </p:set>
                                  </p:childTnLst>
                                </p:cTn>
                              </p:par>
                              <p:par>
                                <p:cTn id="100" presetID="55" presetClass="exit" presetSubtype="0" fill="hold" nodeType="withEffect">
                                  <p:stCondLst>
                                    <p:cond delay="0"/>
                                  </p:stCondLst>
                                  <p:childTnLst>
                                    <p:anim calcmode="lin" valueType="num">
                                      <p:cBhvr>
                                        <p:cTn id="101" dur="1000"/>
                                        <p:tgtEl>
                                          <p:spTgt spid="10">
                                            <p:txEl>
                                              <p:pRg st="1" end="1"/>
                                            </p:txEl>
                                          </p:spTgt>
                                        </p:tgtEl>
                                        <p:attrNameLst>
                                          <p:attrName>ppt_w</p:attrName>
                                        </p:attrNameLst>
                                      </p:cBhvr>
                                      <p:tavLst>
                                        <p:tav tm="0">
                                          <p:val>
                                            <p:strVal val="ppt_w"/>
                                          </p:val>
                                        </p:tav>
                                        <p:tav tm="100000">
                                          <p:val>
                                            <p:strVal val="ppt_w*0.70"/>
                                          </p:val>
                                        </p:tav>
                                      </p:tavLst>
                                    </p:anim>
                                    <p:anim calcmode="lin" valueType="num">
                                      <p:cBhvr>
                                        <p:cTn id="102" dur="1000"/>
                                        <p:tgtEl>
                                          <p:spTgt spid="10">
                                            <p:txEl>
                                              <p:pRg st="1" end="1"/>
                                            </p:txEl>
                                          </p:spTgt>
                                        </p:tgtEl>
                                        <p:attrNameLst>
                                          <p:attrName>ppt_h</p:attrName>
                                        </p:attrNameLst>
                                      </p:cBhvr>
                                      <p:tavLst>
                                        <p:tav tm="0">
                                          <p:val>
                                            <p:strVal val="ppt_h"/>
                                          </p:val>
                                        </p:tav>
                                        <p:tav tm="100000">
                                          <p:val>
                                            <p:strVal val="ppt_h"/>
                                          </p:val>
                                        </p:tav>
                                      </p:tavLst>
                                    </p:anim>
                                    <p:animEffect transition="out" filter="fade">
                                      <p:cBhvr>
                                        <p:cTn id="103" dur="1000"/>
                                        <p:tgtEl>
                                          <p:spTgt spid="10">
                                            <p:txEl>
                                              <p:pRg st="1" end="1"/>
                                            </p:txEl>
                                          </p:spTgt>
                                        </p:tgtEl>
                                      </p:cBhvr>
                                    </p:animEffect>
                                    <p:set>
                                      <p:cBhvr>
                                        <p:cTn id="104" dur="1" fill="hold">
                                          <p:stCondLst>
                                            <p:cond delay="999"/>
                                          </p:stCondLst>
                                        </p:cTn>
                                        <p:tgtEl>
                                          <p:spTgt spid="10">
                                            <p:txEl>
                                              <p:pRg st="1" end="1"/>
                                            </p:txEl>
                                          </p:spTgt>
                                        </p:tgtEl>
                                        <p:attrNameLst>
                                          <p:attrName>style.visibility</p:attrName>
                                        </p:attrNameLst>
                                      </p:cBhvr>
                                      <p:to>
                                        <p:strVal val="hidden"/>
                                      </p:to>
                                    </p:set>
                                  </p:childTnLst>
                                </p:cTn>
                              </p:par>
                              <p:par>
                                <p:cTn id="105" presetID="55" presetClass="exit" presetSubtype="0" fill="hold" nodeType="withEffect">
                                  <p:stCondLst>
                                    <p:cond delay="0"/>
                                  </p:stCondLst>
                                  <p:childTnLst>
                                    <p:anim calcmode="lin" valueType="num">
                                      <p:cBhvr>
                                        <p:cTn id="106" dur="1000"/>
                                        <p:tgtEl>
                                          <p:spTgt spid="10">
                                            <p:txEl>
                                              <p:pRg st="2" end="2"/>
                                            </p:txEl>
                                          </p:spTgt>
                                        </p:tgtEl>
                                        <p:attrNameLst>
                                          <p:attrName>ppt_w</p:attrName>
                                        </p:attrNameLst>
                                      </p:cBhvr>
                                      <p:tavLst>
                                        <p:tav tm="0">
                                          <p:val>
                                            <p:strVal val="ppt_w"/>
                                          </p:val>
                                        </p:tav>
                                        <p:tav tm="100000">
                                          <p:val>
                                            <p:strVal val="ppt_w*0.70"/>
                                          </p:val>
                                        </p:tav>
                                      </p:tavLst>
                                    </p:anim>
                                    <p:anim calcmode="lin" valueType="num">
                                      <p:cBhvr>
                                        <p:cTn id="107" dur="1000"/>
                                        <p:tgtEl>
                                          <p:spTgt spid="10">
                                            <p:txEl>
                                              <p:pRg st="2" end="2"/>
                                            </p:txEl>
                                          </p:spTgt>
                                        </p:tgtEl>
                                        <p:attrNameLst>
                                          <p:attrName>ppt_h</p:attrName>
                                        </p:attrNameLst>
                                      </p:cBhvr>
                                      <p:tavLst>
                                        <p:tav tm="0">
                                          <p:val>
                                            <p:strVal val="ppt_h"/>
                                          </p:val>
                                        </p:tav>
                                        <p:tav tm="100000">
                                          <p:val>
                                            <p:strVal val="ppt_h"/>
                                          </p:val>
                                        </p:tav>
                                      </p:tavLst>
                                    </p:anim>
                                    <p:animEffect transition="out" filter="fade">
                                      <p:cBhvr>
                                        <p:cTn id="108" dur="1000"/>
                                        <p:tgtEl>
                                          <p:spTgt spid="10">
                                            <p:txEl>
                                              <p:pRg st="2" end="2"/>
                                            </p:txEl>
                                          </p:spTgt>
                                        </p:tgtEl>
                                      </p:cBhvr>
                                    </p:animEffect>
                                    <p:set>
                                      <p:cBhvr>
                                        <p:cTn id="109" dur="1" fill="hold">
                                          <p:stCondLst>
                                            <p:cond delay="999"/>
                                          </p:stCondLst>
                                        </p:cTn>
                                        <p:tgtEl>
                                          <p:spTgt spid="10">
                                            <p:txEl>
                                              <p:pRg st="2" end="2"/>
                                            </p:txEl>
                                          </p:spTgt>
                                        </p:tgtEl>
                                        <p:attrNameLst>
                                          <p:attrName>style.visibility</p:attrName>
                                        </p:attrNameLst>
                                      </p:cBhvr>
                                      <p:to>
                                        <p:strVal val="hidden"/>
                                      </p:to>
                                    </p:set>
                                  </p:childTnLst>
                                </p:cTn>
                              </p:par>
                              <p:par>
                                <p:cTn id="110" presetID="55" presetClass="exit" presetSubtype="0" fill="hold" nodeType="withEffect">
                                  <p:stCondLst>
                                    <p:cond delay="0"/>
                                  </p:stCondLst>
                                  <p:childTnLst>
                                    <p:anim calcmode="lin" valueType="num">
                                      <p:cBhvr>
                                        <p:cTn id="111" dur="1000"/>
                                        <p:tgtEl>
                                          <p:spTgt spid="11">
                                            <p:txEl>
                                              <p:pRg st="0" end="0"/>
                                            </p:txEl>
                                          </p:spTgt>
                                        </p:tgtEl>
                                        <p:attrNameLst>
                                          <p:attrName>ppt_w</p:attrName>
                                        </p:attrNameLst>
                                      </p:cBhvr>
                                      <p:tavLst>
                                        <p:tav tm="0">
                                          <p:val>
                                            <p:strVal val="ppt_w"/>
                                          </p:val>
                                        </p:tav>
                                        <p:tav tm="100000">
                                          <p:val>
                                            <p:strVal val="ppt_w*0.70"/>
                                          </p:val>
                                        </p:tav>
                                      </p:tavLst>
                                    </p:anim>
                                    <p:anim calcmode="lin" valueType="num">
                                      <p:cBhvr>
                                        <p:cTn id="112" dur="1000"/>
                                        <p:tgtEl>
                                          <p:spTgt spid="11">
                                            <p:txEl>
                                              <p:pRg st="0" end="0"/>
                                            </p:txEl>
                                          </p:spTgt>
                                        </p:tgtEl>
                                        <p:attrNameLst>
                                          <p:attrName>ppt_h</p:attrName>
                                        </p:attrNameLst>
                                      </p:cBhvr>
                                      <p:tavLst>
                                        <p:tav tm="0">
                                          <p:val>
                                            <p:strVal val="ppt_h"/>
                                          </p:val>
                                        </p:tav>
                                        <p:tav tm="100000">
                                          <p:val>
                                            <p:strVal val="ppt_h"/>
                                          </p:val>
                                        </p:tav>
                                      </p:tavLst>
                                    </p:anim>
                                    <p:animEffect transition="out" filter="fade">
                                      <p:cBhvr>
                                        <p:cTn id="113" dur="1000"/>
                                        <p:tgtEl>
                                          <p:spTgt spid="11">
                                            <p:txEl>
                                              <p:pRg st="0" end="0"/>
                                            </p:txEl>
                                          </p:spTgt>
                                        </p:tgtEl>
                                      </p:cBhvr>
                                    </p:animEffect>
                                    <p:set>
                                      <p:cBhvr>
                                        <p:cTn id="114" dur="1" fill="hold">
                                          <p:stCondLst>
                                            <p:cond delay="999"/>
                                          </p:stCondLst>
                                        </p:cTn>
                                        <p:tgtEl>
                                          <p:spTgt spid="11">
                                            <p:txEl>
                                              <p:pRg st="0" end="0"/>
                                            </p:txEl>
                                          </p:spTgt>
                                        </p:tgtEl>
                                        <p:attrNameLst>
                                          <p:attrName>style.visibility</p:attrName>
                                        </p:attrNameLst>
                                      </p:cBhvr>
                                      <p:to>
                                        <p:strVal val="hidden"/>
                                      </p:to>
                                    </p:set>
                                  </p:childTnLst>
                                </p:cTn>
                              </p:par>
                              <p:par>
                                <p:cTn id="115" presetID="55" presetClass="exit" presetSubtype="0" fill="hold" nodeType="withEffect">
                                  <p:stCondLst>
                                    <p:cond delay="0"/>
                                  </p:stCondLst>
                                  <p:childTnLst>
                                    <p:anim calcmode="lin" valueType="num">
                                      <p:cBhvr>
                                        <p:cTn id="116" dur="1000"/>
                                        <p:tgtEl>
                                          <p:spTgt spid="11">
                                            <p:txEl>
                                              <p:pRg st="1" end="1"/>
                                            </p:txEl>
                                          </p:spTgt>
                                        </p:tgtEl>
                                        <p:attrNameLst>
                                          <p:attrName>ppt_w</p:attrName>
                                        </p:attrNameLst>
                                      </p:cBhvr>
                                      <p:tavLst>
                                        <p:tav tm="0">
                                          <p:val>
                                            <p:strVal val="ppt_w"/>
                                          </p:val>
                                        </p:tav>
                                        <p:tav tm="100000">
                                          <p:val>
                                            <p:strVal val="ppt_w*0.70"/>
                                          </p:val>
                                        </p:tav>
                                      </p:tavLst>
                                    </p:anim>
                                    <p:anim calcmode="lin" valueType="num">
                                      <p:cBhvr>
                                        <p:cTn id="117" dur="1000"/>
                                        <p:tgtEl>
                                          <p:spTgt spid="11">
                                            <p:txEl>
                                              <p:pRg st="1" end="1"/>
                                            </p:txEl>
                                          </p:spTgt>
                                        </p:tgtEl>
                                        <p:attrNameLst>
                                          <p:attrName>ppt_h</p:attrName>
                                        </p:attrNameLst>
                                      </p:cBhvr>
                                      <p:tavLst>
                                        <p:tav tm="0">
                                          <p:val>
                                            <p:strVal val="ppt_h"/>
                                          </p:val>
                                        </p:tav>
                                        <p:tav tm="100000">
                                          <p:val>
                                            <p:strVal val="ppt_h"/>
                                          </p:val>
                                        </p:tav>
                                      </p:tavLst>
                                    </p:anim>
                                    <p:animEffect transition="out" filter="fade">
                                      <p:cBhvr>
                                        <p:cTn id="118" dur="1000"/>
                                        <p:tgtEl>
                                          <p:spTgt spid="11">
                                            <p:txEl>
                                              <p:pRg st="1" end="1"/>
                                            </p:txEl>
                                          </p:spTgt>
                                        </p:tgtEl>
                                      </p:cBhvr>
                                    </p:animEffect>
                                    <p:set>
                                      <p:cBhvr>
                                        <p:cTn id="119" dur="1" fill="hold">
                                          <p:stCondLst>
                                            <p:cond delay="999"/>
                                          </p:stCondLst>
                                        </p:cTn>
                                        <p:tgtEl>
                                          <p:spTgt spid="11">
                                            <p:txEl>
                                              <p:pRg st="1" end="1"/>
                                            </p:txEl>
                                          </p:spTgt>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6" presetClass="entr" presetSubtype="16" fill="hold" nodeType="clickEffect">
                                  <p:stCondLst>
                                    <p:cond delay="0"/>
                                  </p:stCondLst>
                                  <p:childTnLst>
                                    <p:set>
                                      <p:cBhvr>
                                        <p:cTn id="123" dur="1" fill="hold">
                                          <p:stCondLst>
                                            <p:cond delay="0"/>
                                          </p:stCondLst>
                                        </p:cTn>
                                        <p:tgtEl>
                                          <p:spTgt spid="12">
                                            <p:txEl>
                                              <p:pRg st="0" end="0"/>
                                            </p:txEl>
                                          </p:spTgt>
                                        </p:tgtEl>
                                        <p:attrNameLst>
                                          <p:attrName>style.visibility</p:attrName>
                                        </p:attrNameLst>
                                      </p:cBhvr>
                                      <p:to>
                                        <p:strVal val="visible"/>
                                      </p:to>
                                    </p:set>
                                    <p:animEffect transition="in" filter="circle(in)">
                                      <p:cBhvr>
                                        <p:cTn id="124" dur="2000"/>
                                        <p:tgtEl>
                                          <p:spTgt spid="12">
                                            <p:txEl>
                                              <p:pRg st="0" end="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2" presetClass="entr" presetSubtype="4" fill="hold" nodeType="clickEffect">
                                  <p:stCondLst>
                                    <p:cond delay="0"/>
                                  </p:stCondLst>
                                  <p:childTnLst>
                                    <p:set>
                                      <p:cBhvr>
                                        <p:cTn id="128" dur="1" fill="hold">
                                          <p:stCondLst>
                                            <p:cond delay="0"/>
                                          </p:stCondLst>
                                        </p:cTn>
                                        <p:tgtEl>
                                          <p:spTgt spid="12">
                                            <p:txEl>
                                              <p:pRg st="1" end="1"/>
                                            </p:txEl>
                                          </p:spTgt>
                                        </p:tgtEl>
                                        <p:attrNameLst>
                                          <p:attrName>style.visibility</p:attrName>
                                        </p:attrNameLst>
                                      </p:cBhvr>
                                      <p:to>
                                        <p:strVal val="visible"/>
                                      </p:to>
                                    </p:set>
                                    <p:animEffect transition="in" filter="slide(fromBottom)">
                                      <p:cBhvr>
                                        <p:cTn id="129" dur="500"/>
                                        <p:tgtEl>
                                          <p:spTgt spid="12">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12" presetClass="entr" presetSubtype="4" fill="hold" nodeType="clickEffect">
                                  <p:stCondLst>
                                    <p:cond delay="0"/>
                                  </p:stCondLst>
                                  <p:childTnLst>
                                    <p:set>
                                      <p:cBhvr>
                                        <p:cTn id="133" dur="1" fill="hold">
                                          <p:stCondLst>
                                            <p:cond delay="0"/>
                                          </p:stCondLst>
                                        </p:cTn>
                                        <p:tgtEl>
                                          <p:spTgt spid="12">
                                            <p:txEl>
                                              <p:pRg st="2" end="2"/>
                                            </p:txEl>
                                          </p:spTgt>
                                        </p:tgtEl>
                                        <p:attrNameLst>
                                          <p:attrName>style.visibility</p:attrName>
                                        </p:attrNameLst>
                                      </p:cBhvr>
                                      <p:to>
                                        <p:strVal val="visible"/>
                                      </p:to>
                                    </p:set>
                                    <p:animEffect transition="in" filter="slide(fromBottom)">
                                      <p:cBhvr>
                                        <p:cTn id="134" dur="500"/>
                                        <p:tgtEl>
                                          <p:spTgt spid="12">
                                            <p:txEl>
                                              <p:pRg st="2" end="2"/>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12" presetClass="entr" presetSubtype="4" fill="hold" nodeType="clickEffect">
                                  <p:stCondLst>
                                    <p:cond delay="0"/>
                                  </p:stCondLst>
                                  <p:childTnLst>
                                    <p:set>
                                      <p:cBhvr>
                                        <p:cTn id="138" dur="1" fill="hold">
                                          <p:stCondLst>
                                            <p:cond delay="0"/>
                                          </p:stCondLst>
                                        </p:cTn>
                                        <p:tgtEl>
                                          <p:spTgt spid="13">
                                            <p:txEl>
                                              <p:pRg st="0" end="0"/>
                                            </p:txEl>
                                          </p:spTgt>
                                        </p:tgtEl>
                                        <p:attrNameLst>
                                          <p:attrName>style.visibility</p:attrName>
                                        </p:attrNameLst>
                                      </p:cBhvr>
                                      <p:to>
                                        <p:strVal val="visible"/>
                                      </p:to>
                                    </p:set>
                                    <p:animEffect transition="in" filter="slide(fromBottom)">
                                      <p:cBhvr>
                                        <p:cTn id="139" dur="500"/>
                                        <p:tgtEl>
                                          <p:spTgt spid="13">
                                            <p:txEl>
                                              <p:pRg st="0" end="0"/>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12" presetClass="entr" presetSubtype="4" fill="hold" nodeType="clickEffect">
                                  <p:stCondLst>
                                    <p:cond delay="0"/>
                                  </p:stCondLst>
                                  <p:childTnLst>
                                    <p:set>
                                      <p:cBhvr>
                                        <p:cTn id="143" dur="1" fill="hold">
                                          <p:stCondLst>
                                            <p:cond delay="0"/>
                                          </p:stCondLst>
                                        </p:cTn>
                                        <p:tgtEl>
                                          <p:spTgt spid="13">
                                            <p:txEl>
                                              <p:pRg st="1" end="1"/>
                                            </p:txEl>
                                          </p:spTgt>
                                        </p:tgtEl>
                                        <p:attrNameLst>
                                          <p:attrName>style.visibility</p:attrName>
                                        </p:attrNameLst>
                                      </p:cBhvr>
                                      <p:to>
                                        <p:strVal val="visible"/>
                                      </p:to>
                                    </p:set>
                                    <p:animEffect transition="in" filter="slide(fromBottom)">
                                      <p:cBhvr>
                                        <p:cTn id="144" dur="500"/>
                                        <p:tgtEl>
                                          <p:spTgt spid="13">
                                            <p:txEl>
                                              <p:pRg st="1" end="1"/>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12" presetClass="entr" presetSubtype="4" fill="hold" nodeType="clickEffect">
                                  <p:stCondLst>
                                    <p:cond delay="0"/>
                                  </p:stCondLst>
                                  <p:childTnLst>
                                    <p:set>
                                      <p:cBhvr>
                                        <p:cTn id="148" dur="1" fill="hold">
                                          <p:stCondLst>
                                            <p:cond delay="0"/>
                                          </p:stCondLst>
                                        </p:cTn>
                                        <p:tgtEl>
                                          <p:spTgt spid="13">
                                            <p:txEl>
                                              <p:pRg st="2" end="2"/>
                                            </p:txEl>
                                          </p:spTgt>
                                        </p:tgtEl>
                                        <p:attrNameLst>
                                          <p:attrName>style.visibility</p:attrName>
                                        </p:attrNameLst>
                                      </p:cBhvr>
                                      <p:to>
                                        <p:strVal val="visible"/>
                                      </p:to>
                                    </p:set>
                                    <p:animEffect transition="in" filter="slide(fromBottom)">
                                      <p:cBhvr>
                                        <p:cTn id="149" dur="500"/>
                                        <p:tgtEl>
                                          <p:spTgt spid="13">
                                            <p:txEl>
                                              <p:pRg st="2" end="2"/>
                                            </p:txEl>
                                          </p:spTgt>
                                        </p:tgtEl>
                                      </p:cBhvr>
                                    </p:animEffect>
                                  </p:childTnLst>
                                </p:cTn>
                              </p:par>
                            </p:childTnLst>
                          </p:cTn>
                        </p:par>
                      </p:childTnLst>
                    </p:cTn>
                  </p:par>
                  <p:par>
                    <p:cTn id="150" fill="hold">
                      <p:stCondLst>
                        <p:cond delay="indefinite"/>
                      </p:stCondLst>
                      <p:childTnLst>
                        <p:par>
                          <p:cTn id="151" fill="hold">
                            <p:stCondLst>
                              <p:cond delay="0"/>
                            </p:stCondLst>
                            <p:childTnLst>
                              <p:par>
                                <p:cTn id="152" presetID="55" presetClass="exit" presetSubtype="0" fill="hold" nodeType="clickEffect">
                                  <p:stCondLst>
                                    <p:cond delay="0"/>
                                  </p:stCondLst>
                                  <p:childTnLst>
                                    <p:anim calcmode="lin" valueType="num">
                                      <p:cBhvr>
                                        <p:cTn id="153" dur="1000"/>
                                        <p:tgtEl>
                                          <p:spTgt spid="12">
                                            <p:txEl>
                                              <p:pRg st="1" end="1"/>
                                            </p:txEl>
                                          </p:spTgt>
                                        </p:tgtEl>
                                        <p:attrNameLst>
                                          <p:attrName>ppt_w</p:attrName>
                                        </p:attrNameLst>
                                      </p:cBhvr>
                                      <p:tavLst>
                                        <p:tav tm="0">
                                          <p:val>
                                            <p:strVal val="ppt_w"/>
                                          </p:val>
                                        </p:tav>
                                        <p:tav tm="100000">
                                          <p:val>
                                            <p:strVal val="ppt_w*0.70"/>
                                          </p:val>
                                        </p:tav>
                                      </p:tavLst>
                                    </p:anim>
                                    <p:anim calcmode="lin" valueType="num">
                                      <p:cBhvr>
                                        <p:cTn id="154" dur="1000"/>
                                        <p:tgtEl>
                                          <p:spTgt spid="12">
                                            <p:txEl>
                                              <p:pRg st="1" end="1"/>
                                            </p:txEl>
                                          </p:spTgt>
                                        </p:tgtEl>
                                        <p:attrNameLst>
                                          <p:attrName>ppt_h</p:attrName>
                                        </p:attrNameLst>
                                      </p:cBhvr>
                                      <p:tavLst>
                                        <p:tav tm="0">
                                          <p:val>
                                            <p:strVal val="ppt_h"/>
                                          </p:val>
                                        </p:tav>
                                        <p:tav tm="100000">
                                          <p:val>
                                            <p:strVal val="ppt_h"/>
                                          </p:val>
                                        </p:tav>
                                      </p:tavLst>
                                    </p:anim>
                                    <p:animEffect transition="out" filter="fade">
                                      <p:cBhvr>
                                        <p:cTn id="155" dur="1000"/>
                                        <p:tgtEl>
                                          <p:spTgt spid="12">
                                            <p:txEl>
                                              <p:pRg st="1" end="1"/>
                                            </p:txEl>
                                          </p:spTgt>
                                        </p:tgtEl>
                                      </p:cBhvr>
                                    </p:animEffect>
                                    <p:set>
                                      <p:cBhvr>
                                        <p:cTn id="156" dur="1" fill="hold">
                                          <p:stCondLst>
                                            <p:cond delay="999"/>
                                          </p:stCondLst>
                                        </p:cTn>
                                        <p:tgtEl>
                                          <p:spTgt spid="12">
                                            <p:txEl>
                                              <p:pRg st="1" end="1"/>
                                            </p:txEl>
                                          </p:spTgt>
                                        </p:tgtEl>
                                        <p:attrNameLst>
                                          <p:attrName>style.visibility</p:attrName>
                                        </p:attrNameLst>
                                      </p:cBhvr>
                                      <p:to>
                                        <p:strVal val="hidden"/>
                                      </p:to>
                                    </p:set>
                                  </p:childTnLst>
                                </p:cTn>
                              </p:par>
                              <p:par>
                                <p:cTn id="157" presetID="55" presetClass="exit" presetSubtype="0" fill="hold" nodeType="withEffect">
                                  <p:stCondLst>
                                    <p:cond delay="0"/>
                                  </p:stCondLst>
                                  <p:childTnLst>
                                    <p:anim calcmode="lin" valueType="num">
                                      <p:cBhvr>
                                        <p:cTn id="158" dur="1000"/>
                                        <p:tgtEl>
                                          <p:spTgt spid="12">
                                            <p:txEl>
                                              <p:pRg st="2" end="2"/>
                                            </p:txEl>
                                          </p:spTgt>
                                        </p:tgtEl>
                                        <p:attrNameLst>
                                          <p:attrName>ppt_w</p:attrName>
                                        </p:attrNameLst>
                                      </p:cBhvr>
                                      <p:tavLst>
                                        <p:tav tm="0">
                                          <p:val>
                                            <p:strVal val="ppt_w"/>
                                          </p:val>
                                        </p:tav>
                                        <p:tav tm="100000">
                                          <p:val>
                                            <p:strVal val="ppt_w*0.70"/>
                                          </p:val>
                                        </p:tav>
                                      </p:tavLst>
                                    </p:anim>
                                    <p:anim calcmode="lin" valueType="num">
                                      <p:cBhvr>
                                        <p:cTn id="159" dur="1000"/>
                                        <p:tgtEl>
                                          <p:spTgt spid="12">
                                            <p:txEl>
                                              <p:pRg st="2" end="2"/>
                                            </p:txEl>
                                          </p:spTgt>
                                        </p:tgtEl>
                                        <p:attrNameLst>
                                          <p:attrName>ppt_h</p:attrName>
                                        </p:attrNameLst>
                                      </p:cBhvr>
                                      <p:tavLst>
                                        <p:tav tm="0">
                                          <p:val>
                                            <p:strVal val="ppt_h"/>
                                          </p:val>
                                        </p:tav>
                                        <p:tav tm="100000">
                                          <p:val>
                                            <p:strVal val="ppt_h"/>
                                          </p:val>
                                        </p:tav>
                                      </p:tavLst>
                                    </p:anim>
                                    <p:animEffect transition="out" filter="fade">
                                      <p:cBhvr>
                                        <p:cTn id="160" dur="1000"/>
                                        <p:tgtEl>
                                          <p:spTgt spid="12">
                                            <p:txEl>
                                              <p:pRg st="2" end="2"/>
                                            </p:txEl>
                                          </p:spTgt>
                                        </p:tgtEl>
                                      </p:cBhvr>
                                    </p:animEffect>
                                    <p:set>
                                      <p:cBhvr>
                                        <p:cTn id="161" dur="1" fill="hold">
                                          <p:stCondLst>
                                            <p:cond delay="999"/>
                                          </p:stCondLst>
                                        </p:cTn>
                                        <p:tgtEl>
                                          <p:spTgt spid="12">
                                            <p:txEl>
                                              <p:pRg st="2" end="2"/>
                                            </p:txEl>
                                          </p:spTgt>
                                        </p:tgtEl>
                                        <p:attrNameLst>
                                          <p:attrName>style.visibility</p:attrName>
                                        </p:attrNameLst>
                                      </p:cBhvr>
                                      <p:to>
                                        <p:strVal val="hidden"/>
                                      </p:to>
                                    </p:set>
                                  </p:childTnLst>
                                </p:cTn>
                              </p:par>
                              <p:par>
                                <p:cTn id="162" presetID="55" presetClass="exit" presetSubtype="0" fill="hold" nodeType="withEffect">
                                  <p:stCondLst>
                                    <p:cond delay="0"/>
                                  </p:stCondLst>
                                  <p:childTnLst>
                                    <p:anim calcmode="lin" valueType="num">
                                      <p:cBhvr>
                                        <p:cTn id="163" dur="1000"/>
                                        <p:tgtEl>
                                          <p:spTgt spid="13">
                                            <p:txEl>
                                              <p:pRg st="0" end="0"/>
                                            </p:txEl>
                                          </p:spTgt>
                                        </p:tgtEl>
                                        <p:attrNameLst>
                                          <p:attrName>ppt_w</p:attrName>
                                        </p:attrNameLst>
                                      </p:cBhvr>
                                      <p:tavLst>
                                        <p:tav tm="0">
                                          <p:val>
                                            <p:strVal val="ppt_w"/>
                                          </p:val>
                                        </p:tav>
                                        <p:tav tm="100000">
                                          <p:val>
                                            <p:strVal val="ppt_w*0.70"/>
                                          </p:val>
                                        </p:tav>
                                      </p:tavLst>
                                    </p:anim>
                                    <p:anim calcmode="lin" valueType="num">
                                      <p:cBhvr>
                                        <p:cTn id="164" dur="1000"/>
                                        <p:tgtEl>
                                          <p:spTgt spid="13">
                                            <p:txEl>
                                              <p:pRg st="0" end="0"/>
                                            </p:txEl>
                                          </p:spTgt>
                                        </p:tgtEl>
                                        <p:attrNameLst>
                                          <p:attrName>ppt_h</p:attrName>
                                        </p:attrNameLst>
                                      </p:cBhvr>
                                      <p:tavLst>
                                        <p:tav tm="0">
                                          <p:val>
                                            <p:strVal val="ppt_h"/>
                                          </p:val>
                                        </p:tav>
                                        <p:tav tm="100000">
                                          <p:val>
                                            <p:strVal val="ppt_h"/>
                                          </p:val>
                                        </p:tav>
                                      </p:tavLst>
                                    </p:anim>
                                    <p:animEffect transition="out" filter="fade">
                                      <p:cBhvr>
                                        <p:cTn id="165" dur="1000"/>
                                        <p:tgtEl>
                                          <p:spTgt spid="13">
                                            <p:txEl>
                                              <p:pRg st="0" end="0"/>
                                            </p:txEl>
                                          </p:spTgt>
                                        </p:tgtEl>
                                      </p:cBhvr>
                                    </p:animEffect>
                                    <p:set>
                                      <p:cBhvr>
                                        <p:cTn id="166" dur="1" fill="hold">
                                          <p:stCondLst>
                                            <p:cond delay="999"/>
                                          </p:stCondLst>
                                        </p:cTn>
                                        <p:tgtEl>
                                          <p:spTgt spid="13">
                                            <p:txEl>
                                              <p:pRg st="0" end="0"/>
                                            </p:txEl>
                                          </p:spTgt>
                                        </p:tgtEl>
                                        <p:attrNameLst>
                                          <p:attrName>style.visibility</p:attrName>
                                        </p:attrNameLst>
                                      </p:cBhvr>
                                      <p:to>
                                        <p:strVal val="hidden"/>
                                      </p:to>
                                    </p:set>
                                  </p:childTnLst>
                                </p:cTn>
                              </p:par>
                              <p:par>
                                <p:cTn id="167" presetID="55" presetClass="exit" presetSubtype="0" fill="hold" nodeType="withEffect">
                                  <p:stCondLst>
                                    <p:cond delay="0"/>
                                  </p:stCondLst>
                                  <p:childTnLst>
                                    <p:anim calcmode="lin" valueType="num">
                                      <p:cBhvr>
                                        <p:cTn id="168" dur="1000"/>
                                        <p:tgtEl>
                                          <p:spTgt spid="13">
                                            <p:txEl>
                                              <p:pRg st="1" end="1"/>
                                            </p:txEl>
                                          </p:spTgt>
                                        </p:tgtEl>
                                        <p:attrNameLst>
                                          <p:attrName>ppt_w</p:attrName>
                                        </p:attrNameLst>
                                      </p:cBhvr>
                                      <p:tavLst>
                                        <p:tav tm="0">
                                          <p:val>
                                            <p:strVal val="ppt_w"/>
                                          </p:val>
                                        </p:tav>
                                        <p:tav tm="100000">
                                          <p:val>
                                            <p:strVal val="ppt_w*0.70"/>
                                          </p:val>
                                        </p:tav>
                                      </p:tavLst>
                                    </p:anim>
                                    <p:anim calcmode="lin" valueType="num">
                                      <p:cBhvr>
                                        <p:cTn id="169" dur="1000"/>
                                        <p:tgtEl>
                                          <p:spTgt spid="13">
                                            <p:txEl>
                                              <p:pRg st="1" end="1"/>
                                            </p:txEl>
                                          </p:spTgt>
                                        </p:tgtEl>
                                        <p:attrNameLst>
                                          <p:attrName>ppt_h</p:attrName>
                                        </p:attrNameLst>
                                      </p:cBhvr>
                                      <p:tavLst>
                                        <p:tav tm="0">
                                          <p:val>
                                            <p:strVal val="ppt_h"/>
                                          </p:val>
                                        </p:tav>
                                        <p:tav tm="100000">
                                          <p:val>
                                            <p:strVal val="ppt_h"/>
                                          </p:val>
                                        </p:tav>
                                      </p:tavLst>
                                    </p:anim>
                                    <p:animEffect transition="out" filter="fade">
                                      <p:cBhvr>
                                        <p:cTn id="170" dur="1000"/>
                                        <p:tgtEl>
                                          <p:spTgt spid="13">
                                            <p:txEl>
                                              <p:pRg st="1" end="1"/>
                                            </p:txEl>
                                          </p:spTgt>
                                        </p:tgtEl>
                                      </p:cBhvr>
                                    </p:animEffect>
                                    <p:set>
                                      <p:cBhvr>
                                        <p:cTn id="171" dur="1" fill="hold">
                                          <p:stCondLst>
                                            <p:cond delay="999"/>
                                          </p:stCondLst>
                                        </p:cTn>
                                        <p:tgtEl>
                                          <p:spTgt spid="13">
                                            <p:txEl>
                                              <p:pRg st="1" end="1"/>
                                            </p:txEl>
                                          </p:spTgt>
                                        </p:tgtEl>
                                        <p:attrNameLst>
                                          <p:attrName>style.visibility</p:attrName>
                                        </p:attrNameLst>
                                      </p:cBhvr>
                                      <p:to>
                                        <p:strVal val="hidden"/>
                                      </p:to>
                                    </p:set>
                                  </p:childTnLst>
                                </p:cTn>
                              </p:par>
                              <p:par>
                                <p:cTn id="172" presetID="55" presetClass="exit" presetSubtype="0" fill="hold" nodeType="withEffect">
                                  <p:stCondLst>
                                    <p:cond delay="0"/>
                                  </p:stCondLst>
                                  <p:childTnLst>
                                    <p:anim calcmode="lin" valueType="num">
                                      <p:cBhvr>
                                        <p:cTn id="173" dur="1000"/>
                                        <p:tgtEl>
                                          <p:spTgt spid="13">
                                            <p:txEl>
                                              <p:pRg st="2" end="2"/>
                                            </p:txEl>
                                          </p:spTgt>
                                        </p:tgtEl>
                                        <p:attrNameLst>
                                          <p:attrName>ppt_w</p:attrName>
                                        </p:attrNameLst>
                                      </p:cBhvr>
                                      <p:tavLst>
                                        <p:tav tm="0">
                                          <p:val>
                                            <p:strVal val="ppt_w"/>
                                          </p:val>
                                        </p:tav>
                                        <p:tav tm="100000">
                                          <p:val>
                                            <p:strVal val="ppt_w*0.70"/>
                                          </p:val>
                                        </p:tav>
                                      </p:tavLst>
                                    </p:anim>
                                    <p:anim calcmode="lin" valueType="num">
                                      <p:cBhvr>
                                        <p:cTn id="174" dur="1000"/>
                                        <p:tgtEl>
                                          <p:spTgt spid="13">
                                            <p:txEl>
                                              <p:pRg st="2" end="2"/>
                                            </p:txEl>
                                          </p:spTgt>
                                        </p:tgtEl>
                                        <p:attrNameLst>
                                          <p:attrName>ppt_h</p:attrName>
                                        </p:attrNameLst>
                                      </p:cBhvr>
                                      <p:tavLst>
                                        <p:tav tm="0">
                                          <p:val>
                                            <p:strVal val="ppt_h"/>
                                          </p:val>
                                        </p:tav>
                                        <p:tav tm="100000">
                                          <p:val>
                                            <p:strVal val="ppt_h"/>
                                          </p:val>
                                        </p:tav>
                                      </p:tavLst>
                                    </p:anim>
                                    <p:animEffect transition="out" filter="fade">
                                      <p:cBhvr>
                                        <p:cTn id="175" dur="1000"/>
                                        <p:tgtEl>
                                          <p:spTgt spid="13">
                                            <p:txEl>
                                              <p:pRg st="2" end="2"/>
                                            </p:txEl>
                                          </p:spTgt>
                                        </p:tgtEl>
                                      </p:cBhvr>
                                    </p:animEffect>
                                    <p:set>
                                      <p:cBhvr>
                                        <p:cTn id="176" dur="1" fill="hold">
                                          <p:stCondLst>
                                            <p:cond delay="999"/>
                                          </p:stCondLst>
                                        </p:cTn>
                                        <p:tgtEl>
                                          <p:spTgt spid="13">
                                            <p:txEl>
                                              <p:pRg st="2" end="2"/>
                                            </p:txEl>
                                          </p:spTgt>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2" presetClass="entr" presetSubtype="4" fill="hold" nodeType="clickEffect">
                                  <p:stCondLst>
                                    <p:cond delay="0"/>
                                  </p:stCondLst>
                                  <p:childTnLst>
                                    <p:set>
                                      <p:cBhvr>
                                        <p:cTn id="180" dur="1" fill="hold">
                                          <p:stCondLst>
                                            <p:cond delay="0"/>
                                          </p:stCondLst>
                                        </p:cTn>
                                        <p:tgtEl>
                                          <p:spTgt spid="14">
                                            <p:txEl>
                                              <p:pRg st="0" end="0"/>
                                            </p:txEl>
                                          </p:spTgt>
                                        </p:tgtEl>
                                        <p:attrNameLst>
                                          <p:attrName>style.visibility</p:attrName>
                                        </p:attrNameLst>
                                      </p:cBhvr>
                                      <p:to>
                                        <p:strVal val="visible"/>
                                      </p:to>
                                    </p:set>
                                    <p:animEffect transition="in" filter="slide(fromBottom)">
                                      <p:cBhvr>
                                        <p:cTn id="181" dur="500"/>
                                        <p:tgtEl>
                                          <p:spTgt spid="14">
                                            <p:txEl>
                                              <p:pRg st="0" end="0"/>
                                            </p:txEl>
                                          </p:spTgt>
                                        </p:tgtEl>
                                      </p:cBhvr>
                                    </p:animEffect>
                                  </p:childTnLst>
                                </p:cTn>
                              </p:par>
                            </p:childTnLst>
                          </p:cTn>
                        </p:par>
                      </p:childTnLst>
                    </p:cTn>
                  </p:par>
                  <p:par>
                    <p:cTn id="182" fill="hold">
                      <p:stCondLst>
                        <p:cond delay="indefinite"/>
                      </p:stCondLst>
                      <p:childTnLst>
                        <p:par>
                          <p:cTn id="183" fill="hold">
                            <p:stCondLst>
                              <p:cond delay="0"/>
                            </p:stCondLst>
                            <p:childTnLst>
                              <p:par>
                                <p:cTn id="184" presetID="12" presetClass="entr" presetSubtype="4" fill="hold" nodeType="clickEffect">
                                  <p:stCondLst>
                                    <p:cond delay="0"/>
                                  </p:stCondLst>
                                  <p:childTnLst>
                                    <p:set>
                                      <p:cBhvr>
                                        <p:cTn id="185" dur="1" fill="hold">
                                          <p:stCondLst>
                                            <p:cond delay="0"/>
                                          </p:stCondLst>
                                        </p:cTn>
                                        <p:tgtEl>
                                          <p:spTgt spid="14">
                                            <p:txEl>
                                              <p:pRg st="1" end="1"/>
                                            </p:txEl>
                                          </p:spTgt>
                                        </p:tgtEl>
                                        <p:attrNameLst>
                                          <p:attrName>style.visibility</p:attrName>
                                        </p:attrNameLst>
                                      </p:cBhvr>
                                      <p:to>
                                        <p:strVal val="visible"/>
                                      </p:to>
                                    </p:set>
                                    <p:animEffect transition="in" filter="slide(fromBottom)">
                                      <p:cBhvr>
                                        <p:cTn id="186" dur="500"/>
                                        <p:tgtEl>
                                          <p:spTgt spid="14">
                                            <p:txEl>
                                              <p:pRg st="1" end="1"/>
                                            </p:txEl>
                                          </p:spTgt>
                                        </p:tgtEl>
                                      </p:cBhvr>
                                    </p:animEffect>
                                  </p:childTnLst>
                                </p:cTn>
                              </p:par>
                            </p:childTnLst>
                          </p:cTn>
                        </p:par>
                      </p:childTnLst>
                    </p:cTn>
                  </p:par>
                  <p:par>
                    <p:cTn id="187" fill="hold">
                      <p:stCondLst>
                        <p:cond delay="indefinite"/>
                      </p:stCondLst>
                      <p:childTnLst>
                        <p:par>
                          <p:cTn id="188" fill="hold">
                            <p:stCondLst>
                              <p:cond delay="0"/>
                            </p:stCondLst>
                            <p:childTnLst>
                              <p:par>
                                <p:cTn id="189" presetID="12" presetClass="entr" presetSubtype="4" fill="hold" nodeType="clickEffect">
                                  <p:stCondLst>
                                    <p:cond delay="0"/>
                                  </p:stCondLst>
                                  <p:childTnLst>
                                    <p:set>
                                      <p:cBhvr>
                                        <p:cTn id="190" dur="1" fill="hold">
                                          <p:stCondLst>
                                            <p:cond delay="0"/>
                                          </p:stCondLst>
                                        </p:cTn>
                                        <p:tgtEl>
                                          <p:spTgt spid="14">
                                            <p:txEl>
                                              <p:pRg st="2" end="2"/>
                                            </p:txEl>
                                          </p:spTgt>
                                        </p:tgtEl>
                                        <p:attrNameLst>
                                          <p:attrName>style.visibility</p:attrName>
                                        </p:attrNameLst>
                                      </p:cBhvr>
                                      <p:to>
                                        <p:strVal val="visible"/>
                                      </p:to>
                                    </p:set>
                                    <p:animEffect transition="in" filter="slide(fromBottom)">
                                      <p:cBhvr>
                                        <p:cTn id="191" dur="500"/>
                                        <p:tgtEl>
                                          <p:spTgt spid="14">
                                            <p:txEl>
                                              <p:pRg st="2" end="2"/>
                                            </p:txEl>
                                          </p:spTgt>
                                        </p:tgtEl>
                                      </p:cBhvr>
                                    </p:animEffect>
                                  </p:childTnLst>
                                </p:cTn>
                              </p:par>
                            </p:childTnLst>
                          </p:cTn>
                        </p:par>
                      </p:childTnLst>
                    </p:cTn>
                  </p:par>
                  <p:par>
                    <p:cTn id="192" fill="hold">
                      <p:stCondLst>
                        <p:cond delay="indefinite"/>
                      </p:stCondLst>
                      <p:childTnLst>
                        <p:par>
                          <p:cTn id="193" fill="hold">
                            <p:stCondLst>
                              <p:cond delay="0"/>
                            </p:stCondLst>
                            <p:childTnLst>
                              <p:par>
                                <p:cTn id="194" presetID="12" presetClass="entr" presetSubtype="4" fill="hold" nodeType="clickEffect">
                                  <p:stCondLst>
                                    <p:cond delay="0"/>
                                  </p:stCondLst>
                                  <p:childTnLst>
                                    <p:set>
                                      <p:cBhvr>
                                        <p:cTn id="195" dur="1" fill="hold">
                                          <p:stCondLst>
                                            <p:cond delay="0"/>
                                          </p:stCondLst>
                                        </p:cTn>
                                        <p:tgtEl>
                                          <p:spTgt spid="14">
                                            <p:txEl>
                                              <p:pRg st="3" end="3"/>
                                            </p:txEl>
                                          </p:spTgt>
                                        </p:tgtEl>
                                        <p:attrNameLst>
                                          <p:attrName>style.visibility</p:attrName>
                                        </p:attrNameLst>
                                      </p:cBhvr>
                                      <p:to>
                                        <p:strVal val="visible"/>
                                      </p:to>
                                    </p:set>
                                    <p:animEffect transition="in" filter="slide(fromBottom)">
                                      <p:cBhvr>
                                        <p:cTn id="196"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numCol="1">
            <a:normAutofit/>
          </a:bodyPr>
          <a:lstStyle/>
          <a:p>
            <a:pPr marL="0" indent="0">
              <a:buNone/>
            </a:pPr>
            <a:r>
              <a:rPr lang="en-US" sz="2600" b="1" dirty="0" smtClean="0">
                <a:latin typeface="Times New Roman" panose="02020603050405020304" pitchFamily="18" charset="0"/>
                <a:cs typeface="Times New Roman" panose="02020603050405020304" pitchFamily="18" charset="0"/>
              </a:rPr>
              <a:t>2. </a:t>
            </a:r>
            <a:r>
              <a:rPr lang="en-US" sz="2600" b="1" dirty="0" err="1" smtClean="0">
                <a:latin typeface="Times New Roman" panose="02020603050405020304" pitchFamily="18" charset="0"/>
                <a:cs typeface="Times New Roman" panose="02020603050405020304" pitchFamily="18" charset="0"/>
              </a:rPr>
              <a:t>Tác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phẩm</a:t>
            </a:r>
            <a:r>
              <a:rPr lang="en-US" sz="2600" b="1"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Hoàn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khoảng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năm</a:t>
            </a:r>
            <a:r>
              <a:rPr lang="en-US" sz="2400" dirty="0" smtClean="0">
                <a:latin typeface="Times New Roman" panose="02020603050405020304" pitchFamily="18" charset="0"/>
                <a:cs typeface="Times New Roman" panose="02020603050405020304" pitchFamily="18" charset="0"/>
              </a:rPr>
              <a:t> 1848,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cụ</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loại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nói</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ca </a:t>
            </a:r>
            <a:r>
              <a:rPr lang="en-US" sz="2400" dirty="0" err="1" smtClean="0">
                <a:latin typeface="Times New Roman" panose="02020603050405020304" pitchFamily="18" charset="0"/>
                <a:cs typeface="Times New Roman" panose="02020603050405020304" pitchFamily="18" charset="0"/>
              </a:rPr>
              <a:t>trù</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hợp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cụ</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trống</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sym typeface="Wingdings" panose="05000000000000000000"/>
              </a:rPr>
              <a:t></a:t>
            </a:r>
            <a:r>
              <a:rPr lang="en-US" sz="2400" dirty="0" smtClean="0">
                <a:latin typeface="Times New Roman" panose="02020603050405020304" pitchFamily="18" charset="0"/>
                <a:cs typeface="Times New Roman" panose="02020603050405020304" pitchFamily="18" charset="0"/>
              </a:rPr>
              <a:t> ca </a:t>
            </a:r>
            <a:r>
              <a:rPr lang="en-US" sz="2400" dirty="0" err="1" smtClean="0">
                <a:latin typeface="Times New Roman" panose="02020603050405020304" pitchFamily="18" charset="0"/>
                <a:cs typeface="Times New Roman" panose="02020603050405020304" pitchFamily="18" charset="0"/>
              </a:rPr>
              <a:t>trù</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phổ</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kỉ</a:t>
            </a:r>
            <a:r>
              <a:rPr lang="en-US" sz="2400" dirty="0" smtClean="0">
                <a:latin typeface="Times New Roman" panose="02020603050405020304" pitchFamily="18" charset="0"/>
                <a:cs typeface="Times New Roman" panose="02020603050405020304" pitchFamily="18" charset="0"/>
              </a:rPr>
              <a:t> XIX </a:t>
            </a:r>
            <a:r>
              <a:rPr lang="en-US" sz="2400" dirty="0" err="1" smtClean="0">
                <a:latin typeface="Times New Roman" panose="02020603050405020304" pitchFamily="18" charset="0"/>
                <a:cs typeface="Times New Roman" panose="02020603050405020304" pitchFamily="18" charset="0"/>
              </a:rPr>
              <a:t>mà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Nguyễn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Trứ</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Nội</a:t>
            </a:r>
            <a:r>
              <a:rPr lang="en-US" sz="2400" dirty="0" smtClean="0">
                <a:latin typeface="Times New Roman" panose="02020603050405020304" pitchFamily="18" charset="0"/>
                <a:cs typeface="Times New Roman" panose="02020603050405020304" pitchFamily="18" charset="0"/>
              </a:rPr>
              <a:t> dung: </a:t>
            </a:r>
            <a:r>
              <a:rPr lang="en-US" sz="2400" dirty="0" err="1" smtClean="0">
                <a:latin typeface="Times New Roman" panose="02020603050405020304" pitchFamily="18" charset="0"/>
                <a:cs typeface="Times New Roman" panose="02020603050405020304" pitchFamily="18" charset="0"/>
              </a:rPr>
              <a:t>tổng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tin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suốt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Bố</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cục</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+ 6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a:t>
            </a:r>
            <a:r>
              <a:rPr lang="en-US" sz="2400" i="1" dirty="0" smtClean="0">
                <a:latin typeface="Times New Roman" panose="02020603050405020304" pitchFamily="18" charset="0"/>
                <a:cs typeface="Times New Roman" panose="02020603050405020304" pitchFamily="18" charset="0"/>
              </a:rPr>
              <a:t>		</a:t>
            </a:r>
          </a:p>
          <a:p>
            <a:pPr marL="0" indent="0">
              <a:buNone/>
              <a:tabLst>
                <a:tab pos="864870" algn="l"/>
              </a:tabLst>
            </a:pPr>
            <a:r>
              <a:rPr lang="en-US" sz="2400" dirty="0" smtClean="0">
                <a:latin typeface="Times New Roman" panose="02020603050405020304" pitchFamily="18" charset="0"/>
                <a:cs typeface="Times New Roman" panose="02020603050405020304" pitchFamily="18" charset="0"/>
              </a:rPr>
              <a:t>   + 10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ngưởng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a:t>
            </a:r>
          </a:p>
          <a:p>
            <a:pPr marL="0" indent="0">
              <a:buNone/>
              <a:tabLst>
                <a:tab pos="864870" algn="l"/>
              </a:tabLst>
            </a:pPr>
            <a:r>
              <a:rPr lang="en-US" sz="2400" dirty="0" smtClean="0">
                <a:latin typeface="Times New Roman" panose="02020603050405020304" pitchFamily="18" charset="0"/>
                <a:cs typeface="Times New Roman" panose="02020603050405020304" pitchFamily="18" charset="0"/>
              </a:rPr>
              <a:t>   + 3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tổng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cuộc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762000" y="533400"/>
            <a:ext cx="7696200" cy="5791200"/>
          </a:xfrm>
        </p:spPr>
        <p:txBody>
          <a:bodyPr>
            <a:normAutofit/>
          </a:bodyPr>
          <a:lstStyle/>
          <a:p>
            <a:pPr marL="0" indent="0">
              <a:buNone/>
            </a:pPr>
            <a:r>
              <a:rPr lang="en-US" sz="2800" b="1" dirty="0" smtClean="0">
                <a:latin typeface="Times New Roman" panose="02020603050405020304" pitchFamily="18" charset="0"/>
                <a:cs typeface="Times New Roman" panose="02020603050405020304" pitchFamily="18" charset="0"/>
              </a:rPr>
              <a:t>II. </a:t>
            </a:r>
            <a:r>
              <a:rPr lang="en-US" sz="2800" b="1" u="sng" dirty="0" err="1" smtClean="0">
                <a:latin typeface="Times New Roman" panose="02020603050405020304" pitchFamily="18" charset="0"/>
                <a:cs typeface="Times New Roman" panose="02020603050405020304" pitchFamily="18" charset="0"/>
              </a:rPr>
              <a:t>Đọc</a:t>
            </a:r>
            <a:r>
              <a:rPr lang="en-US" sz="2800" b="1" u="sng" dirty="0" smtClean="0">
                <a:latin typeface="Times New Roman" panose="02020603050405020304" pitchFamily="18" charset="0"/>
                <a:cs typeface="Times New Roman" panose="02020603050405020304" pitchFamily="18" charset="0"/>
              </a:rPr>
              <a:t> - </a:t>
            </a:r>
            <a:r>
              <a:rPr lang="en-US" sz="2800" b="1" u="sng" dirty="0" err="1" smtClean="0">
                <a:latin typeface="Times New Roman" panose="02020603050405020304" pitchFamily="18" charset="0"/>
                <a:cs typeface="Times New Roman" panose="02020603050405020304" pitchFamily="18" charset="0"/>
              </a:rPr>
              <a:t>hiểu</a:t>
            </a:r>
            <a:r>
              <a:rPr lang="en-US" sz="2800" b="1" u="sng" dirty="0" smtClean="0">
                <a:latin typeface="Times New Roman" panose="02020603050405020304" pitchFamily="18" charset="0"/>
                <a:cs typeface="Times New Roman" panose="02020603050405020304" pitchFamily="18" charset="0"/>
              </a:rPr>
              <a:t> </a:t>
            </a:r>
            <a:r>
              <a:rPr lang="en-US" sz="2800" b="1" u="sng" dirty="0" err="1" smtClean="0">
                <a:latin typeface="Times New Roman" panose="02020603050405020304" pitchFamily="18" charset="0"/>
                <a:cs typeface="Times New Roman" panose="02020603050405020304" pitchFamily="18" charset="0"/>
              </a:rPr>
              <a:t>văn</a:t>
            </a:r>
            <a:r>
              <a:rPr lang="en-US" sz="2800" b="1" u="sng" dirty="0" smtClean="0">
                <a:latin typeface="Times New Roman" panose="02020603050405020304" pitchFamily="18" charset="0"/>
                <a:cs typeface="Times New Roman" panose="02020603050405020304" pitchFamily="18" charset="0"/>
              </a:rPr>
              <a:t> </a:t>
            </a:r>
            <a:r>
              <a:rPr lang="en-US" sz="2800" b="1" u="sng" dirty="0" err="1" smtClean="0">
                <a:latin typeface="Times New Roman" panose="02020603050405020304" pitchFamily="18" charset="0"/>
                <a:cs typeface="Times New Roman" panose="02020603050405020304" pitchFamily="18" charset="0"/>
              </a:rPr>
              <a:t>bản</a:t>
            </a:r>
            <a:r>
              <a:rPr lang="en-US" sz="2800" b="1" u="sng" dirty="0" smtClean="0">
                <a:latin typeface="Times New Roman" panose="02020603050405020304" pitchFamily="18" charset="0"/>
                <a:cs typeface="Times New Roman" panose="02020603050405020304" pitchFamily="18" charset="0"/>
              </a:rPr>
              <a:t>:</a:t>
            </a:r>
          </a:p>
          <a:p>
            <a:pPr marL="514350" indent="-514350">
              <a:buNone/>
            </a:pPr>
            <a:r>
              <a:rPr lang="en-US" sz="2600" b="1" dirty="0" smtClean="0">
                <a:latin typeface="Times New Roman" panose="02020603050405020304" pitchFamily="18" charset="0"/>
                <a:cs typeface="Times New Roman" panose="02020603050405020304" pitchFamily="18" charset="0"/>
              </a:rPr>
              <a:t>1. </a:t>
            </a:r>
            <a:r>
              <a:rPr lang="en-US" sz="2600" b="1" dirty="0" err="1" smtClean="0">
                <a:latin typeface="Times New Roman" panose="02020603050405020304" pitchFamily="18" charset="0"/>
                <a:cs typeface="Times New Roman" panose="02020603050405020304" pitchFamily="18" charset="0"/>
              </a:rPr>
              <a:t>Cảm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hứng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chủ</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đạo</a:t>
            </a:r>
            <a:r>
              <a:rPr lang="en-US" sz="2600" b="1"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b="1" i="1" dirty="0" smtClean="0">
                <a:solidFill>
                  <a:srgbClr val="486C00"/>
                </a:solidFill>
                <a:latin typeface="Times New Roman" panose="02020603050405020304" pitchFamily="18" charset="0"/>
                <a:cs typeface="Times New Roman" panose="02020603050405020304" pitchFamily="18" charset="0"/>
              </a:rPr>
              <a:t>“</a:t>
            </a:r>
            <a:r>
              <a:rPr lang="en-US" sz="2400" b="1" i="1" dirty="0" err="1" smtClean="0">
                <a:solidFill>
                  <a:srgbClr val="486C00"/>
                </a:solidFill>
                <a:latin typeface="Times New Roman" panose="02020603050405020304" pitchFamily="18" charset="0"/>
                <a:cs typeface="Times New Roman" panose="02020603050405020304" pitchFamily="18" charset="0"/>
              </a:rPr>
              <a:t>Ngất</a:t>
            </a:r>
            <a:r>
              <a:rPr lang="en-US" sz="2400" b="1" i="1" dirty="0" smtClean="0">
                <a:solidFill>
                  <a:srgbClr val="486C00"/>
                </a:solidFill>
                <a:latin typeface="Times New Roman" panose="02020603050405020304" pitchFamily="18" charset="0"/>
                <a:cs typeface="Times New Roman" panose="02020603050405020304" pitchFamily="18" charset="0"/>
              </a:rPr>
              <a:t> </a:t>
            </a:r>
            <a:r>
              <a:rPr lang="en-US" sz="2400" b="1" i="1" dirty="0" err="1" smtClean="0">
                <a:solidFill>
                  <a:srgbClr val="486C00"/>
                </a:solidFill>
                <a:latin typeface="Times New Roman" panose="02020603050405020304" pitchFamily="18" charset="0"/>
                <a:cs typeface="Times New Roman" panose="02020603050405020304" pitchFamily="18" charset="0"/>
              </a:rPr>
              <a:t>ngưởng</a:t>
            </a:r>
            <a:r>
              <a:rPr lang="en-US" sz="2400" b="1" i="1" dirty="0" smtClean="0">
                <a:solidFill>
                  <a:srgbClr val="486C00"/>
                </a:solidFill>
                <a:latin typeface="Times New Roman" panose="02020603050405020304" pitchFamily="18" charset="0"/>
                <a:cs typeface="Times New Roman" panose="02020603050405020304" pitchFamily="18" charset="0"/>
              </a:rPr>
              <a:t>”</a:t>
            </a:r>
            <a:r>
              <a:rPr lang="en-US" sz="2400" i="1" dirty="0" smtClean="0">
                <a:solidFill>
                  <a:srgbClr val="486C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lặp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lại</a:t>
            </a:r>
            <a:r>
              <a:rPr lang="en-US" sz="2400" dirty="0" smtClean="0">
                <a:latin typeface="Times New Roman" panose="02020603050405020304" pitchFamily="18" charset="0"/>
                <a:cs typeface="Times New Roman" panose="02020603050405020304" pitchFamily="18" charset="0"/>
              </a:rPr>
              <a:t> 4 </a:t>
            </a:r>
            <a:r>
              <a:rPr lang="en-US" sz="2400" dirty="0" err="1" smtClean="0">
                <a:latin typeface="Times New Roman" panose="02020603050405020304" pitchFamily="18" charset="0"/>
                <a:cs typeface="Times New Roman" panose="02020603050405020304" pitchFamily="18" charset="0"/>
              </a:rPr>
              <a:t>lần</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đen</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gợi tư thế nghiêng ng</a:t>
            </a:r>
            <a:r>
              <a:rPr lang="en-US" sz="2400" dirty="0">
                <a:latin typeface="Times New Roman" panose="02020603050405020304" pitchFamily="18" charset="0"/>
                <a:cs typeface="Times New Roman" panose="02020603050405020304" pitchFamily="18" charset="0"/>
              </a:rPr>
              <a:t>ả</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chải</a:t>
            </a:r>
            <a:r>
              <a:rPr lang="vi-VN"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Nghĩa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bóng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nghênh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thường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vượt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ngoài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khuôn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phép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hội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đặt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mình</a:t>
            </a:r>
            <a:r>
              <a:rPr lang="en-US" sz="2400" dirty="0" smtClean="0">
                <a:latin typeface="Times New Roman" panose="02020603050405020304" pitchFamily="18" charset="0"/>
                <a:cs typeface="Times New Roman" panose="02020603050405020304" pitchFamily="18" charset="0"/>
              </a:rPr>
              <a:t> ở </a:t>
            </a:r>
            <a:r>
              <a:rPr lang="en-US" sz="2400" dirty="0" err="1" smtClean="0">
                <a:latin typeface="Times New Roman" panose="02020603050405020304" pitchFamily="18" charset="0"/>
                <a:cs typeface="Times New Roman" panose="02020603050405020304" pitchFamily="18" charset="0"/>
              </a:rPr>
              <a:t>vị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trí</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khác</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b="1" dirty="0" smtClean="0">
                <a:solidFill>
                  <a:schemeClr val="bg2">
                    <a:lumMod val="25000"/>
                  </a:schemeClr>
                </a:solidFill>
                <a:latin typeface="Times New Roman" panose="02020603050405020304" pitchFamily="18" charset="0"/>
                <a:cs typeface="Times New Roman" panose="02020603050405020304" pitchFamily="18" charset="0"/>
              </a:rPr>
              <a:t> </a:t>
            </a:r>
            <a:r>
              <a:rPr lang="vi-VN" sz="2400" b="1" dirty="0" smtClean="0">
                <a:solidFill>
                  <a:schemeClr val="bg2">
                    <a:lumMod val="25000"/>
                  </a:schemeClr>
                </a:solidFill>
                <a:latin typeface="Times New Roman" panose="02020603050405020304" pitchFamily="18" charset="0"/>
                <a:cs typeface="Times New Roman" panose="02020603050405020304" pitchFamily="18" charset="0"/>
              </a:rPr>
              <a:t>→ </a:t>
            </a:r>
            <a:r>
              <a:rPr lang="en-US" sz="2400" b="1" dirty="0">
                <a:solidFill>
                  <a:srgbClr val="486C00"/>
                </a:solidFill>
                <a:latin typeface="Times New Roman" panose="02020603050405020304" pitchFamily="18" charset="0"/>
                <a:cs typeface="Times New Roman" panose="02020603050405020304" pitchFamily="18" charset="0"/>
              </a:rPr>
              <a:t>L</a:t>
            </a:r>
            <a:r>
              <a:rPr lang="vi-VN" sz="2400" b="1" dirty="0" smtClean="0">
                <a:solidFill>
                  <a:srgbClr val="486C00"/>
                </a:solidFill>
                <a:latin typeface="Times New Roman" panose="02020603050405020304" pitchFamily="18" charset="0"/>
                <a:cs typeface="Times New Roman" panose="02020603050405020304" pitchFamily="18" charset="0"/>
              </a:rPr>
              <a:t>ối sống vượt thế tục, lối chơi ngông</a:t>
            </a:r>
            <a:r>
              <a:rPr lang="en-US" sz="2400" b="1" dirty="0">
                <a:solidFill>
                  <a:srgbClr val="486C00"/>
                </a:solidFill>
                <a:latin typeface="Times New Roman" panose="02020603050405020304" pitchFamily="18" charset="0"/>
                <a:cs typeface="Times New Roman" panose="02020603050405020304" pitchFamily="18" charset="0"/>
              </a:rPr>
              <a:t> </a:t>
            </a:r>
            <a:r>
              <a:rPr lang="vi-VN" sz="2400" b="1" dirty="0" smtClean="0">
                <a:solidFill>
                  <a:srgbClr val="486C00"/>
                </a:solidFill>
                <a:latin typeface="Times New Roman" panose="02020603050405020304" pitchFamily="18" charset="0"/>
                <a:cs typeface="Times New Roman" panose="02020603050405020304" pitchFamily="18" charset="0"/>
              </a:rPr>
              <a:t>thách thức xung</a:t>
            </a:r>
            <a:r>
              <a:rPr lang="en-US" sz="2400" b="1" dirty="0" smtClean="0">
                <a:solidFill>
                  <a:srgbClr val="486C00"/>
                </a:solidFill>
                <a:latin typeface="Times New Roman" panose="02020603050405020304" pitchFamily="18" charset="0"/>
                <a:cs typeface="Times New Roman" panose="02020603050405020304" pitchFamily="18" charset="0"/>
              </a:rPr>
              <a:t> </a:t>
            </a:r>
            <a:r>
              <a:rPr lang="vi-VN" sz="2400" b="1" dirty="0" smtClean="0">
                <a:solidFill>
                  <a:srgbClr val="486C00"/>
                </a:solidFill>
                <a:latin typeface="Times New Roman" panose="02020603050405020304" pitchFamily="18" charset="0"/>
                <a:cs typeface="Times New Roman" panose="02020603050405020304" pitchFamily="18" charset="0"/>
              </a:rPr>
              <a:t>quanh trên cơ sở nhận thức rõ</a:t>
            </a:r>
            <a:r>
              <a:rPr lang="en-US" sz="2400" b="1" dirty="0">
                <a:solidFill>
                  <a:srgbClr val="486C00"/>
                </a:solidFill>
                <a:latin typeface="Times New Roman" panose="02020603050405020304" pitchFamily="18" charset="0"/>
                <a:cs typeface="Times New Roman" panose="02020603050405020304" pitchFamily="18" charset="0"/>
              </a:rPr>
              <a:t> </a:t>
            </a:r>
            <a:r>
              <a:rPr lang="vi-VN" sz="2400" b="1" dirty="0" smtClean="0">
                <a:solidFill>
                  <a:srgbClr val="486C00"/>
                </a:solidFill>
                <a:latin typeface="Times New Roman" panose="02020603050405020304" pitchFamily="18" charset="0"/>
                <a:cs typeface="Times New Roman" panose="02020603050405020304" pitchFamily="18" charset="0"/>
              </a:rPr>
              <a:t>tài năng và nhân cách bản thân.</a:t>
            </a:r>
            <a:endParaRPr lang="en-US" sz="2300" dirty="0" smtClean="0">
              <a:latin typeface="Times New Roman" panose="02020603050405020304" pitchFamily="18" charset="0"/>
              <a:cs typeface="Times New Roman" panose="02020603050405020304" pitchFamily="18" charset="0"/>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fontScale="92500" lnSpcReduction="20000"/>
          </a:bodyPr>
          <a:lstStyle/>
          <a:p>
            <a:pPr marL="0" indent="0">
              <a:lnSpc>
                <a:spcPct val="105000"/>
              </a:lnSpc>
              <a:buNone/>
            </a:pPr>
            <a:r>
              <a:rPr lang="en-US" sz="3000" b="1" dirty="0" smtClean="0">
                <a:latin typeface="Times New Roman" panose="02020603050405020304" pitchFamily="18" charset="0"/>
                <a:cs typeface="Times New Roman" panose="02020603050405020304" pitchFamily="18" charset="0"/>
              </a:rPr>
              <a:t>2. </a:t>
            </a:r>
            <a:r>
              <a:rPr lang="vi-VN" sz="3000" b="1" dirty="0" smtClean="0">
                <a:latin typeface="Times New Roman" panose="02020603050405020304" pitchFamily="18" charset="0"/>
                <a:cs typeface="Times New Roman" panose="02020603050405020304" pitchFamily="18" charset="0"/>
              </a:rPr>
              <a:t>“</a:t>
            </a:r>
            <a:r>
              <a:rPr lang="en-US" sz="3000" b="1" dirty="0" smtClean="0">
                <a:latin typeface="Times New Roman" panose="02020603050405020304" pitchFamily="18" charset="0"/>
                <a:cs typeface="Times New Roman" panose="02020603050405020304" pitchFamily="18" charset="0"/>
              </a:rPr>
              <a:t>N</a:t>
            </a:r>
            <a:r>
              <a:rPr lang="vi-VN" sz="3000" b="1" dirty="0" smtClean="0">
                <a:latin typeface="Times New Roman" panose="02020603050405020304" pitchFamily="18" charset="0"/>
                <a:cs typeface="Times New Roman" panose="02020603050405020304" pitchFamily="18" charset="0"/>
              </a:rPr>
              <a:t>gất ngư</a:t>
            </a:r>
            <a:r>
              <a:rPr lang="en-US" sz="3000" b="1" dirty="0" smtClean="0">
                <a:latin typeface="Times New Roman" panose="02020603050405020304" pitchFamily="18" charset="0"/>
                <a:cs typeface="Times New Roman" panose="02020603050405020304" pitchFamily="18" charset="0"/>
              </a:rPr>
              <a:t>ở</a:t>
            </a:r>
            <a:r>
              <a:rPr lang="vi-VN" sz="3000" b="1" dirty="0" smtClean="0">
                <a:latin typeface="Times New Roman" panose="02020603050405020304" pitchFamily="18" charset="0"/>
                <a:cs typeface="Times New Roman" panose="02020603050405020304" pitchFamily="18" charset="0"/>
              </a:rPr>
              <a:t>ng” khi làm quan.</a:t>
            </a:r>
            <a:endParaRPr lang="en-US" sz="3000" dirty="0" smtClean="0">
              <a:latin typeface="Times New Roman" panose="02020603050405020304" pitchFamily="18" charset="0"/>
              <a:cs typeface="Times New Roman" panose="02020603050405020304" pitchFamily="18" charset="0"/>
            </a:endParaRPr>
          </a:p>
          <a:p>
            <a:pPr marL="0" indent="0">
              <a:lnSpc>
                <a:spcPct val="105000"/>
              </a:lnSpc>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         “</a:t>
            </a:r>
            <a:r>
              <a:rPr lang="vi-VN" sz="2600" b="1" i="1" dirty="0" smtClean="0">
                <a:latin typeface="Times New Roman" panose="02020603050405020304" pitchFamily="18" charset="0"/>
                <a:cs typeface="Times New Roman" panose="02020603050405020304" pitchFamily="18" charset="0"/>
              </a:rPr>
              <a:t>Vũ trụ nội mạc phi phận sự</a:t>
            </a:r>
            <a:r>
              <a:rPr lang="en-US" sz="2600" b="1" i="1" dirty="0" smtClean="0">
                <a:latin typeface="Times New Roman" panose="02020603050405020304" pitchFamily="18" charset="0"/>
                <a:cs typeface="Times New Roman" panose="02020603050405020304" pitchFamily="18" charset="0"/>
              </a:rPr>
              <a:t>”</a:t>
            </a:r>
          </a:p>
          <a:p>
            <a:pPr marL="0" indent="0">
              <a:lnSpc>
                <a:spcPct val="105000"/>
              </a:lnSpc>
              <a:buNone/>
            </a:pPr>
            <a:r>
              <a:rPr lang="en-US" sz="2500" b="1" dirty="0" smtClean="0">
                <a:latin typeface="Times New Roman" panose="02020603050405020304" pitchFamily="18" charset="0"/>
                <a:cs typeface="Times New Roman" panose="02020603050405020304" pitchFamily="18" charset="0"/>
              </a:rPr>
              <a:t>  </a:t>
            </a:r>
            <a:r>
              <a:rPr lang="en-US" sz="2500" b="1" dirty="0">
                <a:latin typeface="Times New Roman" panose="02020603050405020304" pitchFamily="18" charset="0"/>
                <a:cs typeface="Times New Roman" panose="02020603050405020304" pitchFamily="18" charset="0"/>
              </a:rPr>
              <a:t>	 </a:t>
            </a:r>
            <a:r>
              <a:rPr lang="en-US" sz="2500" b="1" dirty="0" smtClean="0">
                <a:latin typeface="Times New Roman" panose="02020603050405020304" pitchFamily="18" charset="0"/>
                <a:cs typeface="Times New Roman" panose="02020603050405020304" pitchFamily="18" charset="0"/>
              </a:rPr>
              <a:t>       (“</a:t>
            </a:r>
            <a:r>
              <a:rPr lang="vi-VN" sz="2500" b="1" dirty="0" smtClean="0">
                <a:latin typeface="Times New Roman" panose="02020603050405020304" pitchFamily="18" charset="0"/>
                <a:cs typeface="Times New Roman" panose="02020603050405020304" pitchFamily="18" charset="0"/>
              </a:rPr>
              <a:t>Mọi việc trong trời đất đều là phận sự của ta</a:t>
            </a:r>
            <a:r>
              <a:rPr lang="en-US" sz="2500" b="1" dirty="0" smtClean="0">
                <a:latin typeface="Times New Roman" panose="02020603050405020304" pitchFamily="18" charset="0"/>
                <a:cs typeface="Times New Roman" panose="02020603050405020304" pitchFamily="18" charset="0"/>
              </a:rPr>
              <a:t>”)</a:t>
            </a:r>
          </a:p>
          <a:p>
            <a:pPr>
              <a:lnSpc>
                <a:spcPct val="105000"/>
              </a:lnSpc>
              <a:buNone/>
            </a:pPr>
            <a:r>
              <a:rPr lang="en-US"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 Là một câu thơ chữ Hán → gợi sự trang trọng, thái độ kiêu hãnh</a:t>
            </a:r>
            <a:endParaRPr lang="en-US" sz="2500" dirty="0" smtClean="0">
              <a:latin typeface="Times New Roman" panose="02020603050405020304" pitchFamily="18" charset="0"/>
              <a:cs typeface="Times New Roman" panose="02020603050405020304" pitchFamily="18" charset="0"/>
            </a:endParaRPr>
          </a:p>
          <a:p>
            <a:pPr marL="0" indent="0">
              <a:lnSpc>
                <a:spcPct val="105000"/>
              </a:lnSpc>
              <a:buNone/>
            </a:pPr>
            <a:r>
              <a:rPr lang="vi-VN" sz="2500" b="1" dirty="0" smtClean="0">
                <a:latin typeface="Times New Roman" panose="02020603050405020304" pitchFamily="18" charset="0"/>
                <a:cs typeface="Times New Roman" panose="02020603050405020304" pitchFamily="18" charset="0"/>
              </a:rPr>
              <a:t>→</a:t>
            </a:r>
            <a:r>
              <a:rPr lang="vi-VN" sz="2500" dirty="0" smtClean="0">
                <a:latin typeface="Times New Roman" panose="02020603050405020304" pitchFamily="18" charset="0"/>
                <a:cs typeface="Times New Roman" panose="02020603050405020304" pitchFamily="18" charset="0"/>
              </a:rPr>
              <a:t> Thái độ của bậc quân tử có tài kinh bang tế thế, sự dõng dạc, tự tin và ý thức sâu sắc về vai trò, trách nhiệm của chính mình.</a:t>
            </a:r>
            <a:endParaRPr lang="en-US" sz="2500" dirty="0" smtClean="0">
              <a:latin typeface="Times New Roman" panose="02020603050405020304" pitchFamily="18" charset="0"/>
              <a:cs typeface="Times New Roman" panose="02020603050405020304" pitchFamily="18" charset="0"/>
            </a:endParaRPr>
          </a:p>
          <a:p>
            <a:pPr marL="60325" indent="-60325">
              <a:lnSpc>
                <a:spcPct val="105000"/>
              </a:lnSpc>
              <a:buNone/>
            </a:pPr>
            <a:r>
              <a:rPr lang="en-US" sz="2500" dirty="0" smtClean="0">
                <a:latin typeface="Times New Roman" panose="02020603050405020304" pitchFamily="18" charset="0"/>
                <a:cs typeface="Times New Roman" panose="02020603050405020304" pitchFamily="18" charset="0"/>
              </a:rPr>
              <a:t>  - L</a:t>
            </a:r>
            <a:r>
              <a:rPr lang="vi-VN" sz="2500" dirty="0" smtClean="0">
                <a:latin typeface="Times New Roman" panose="02020603050405020304" pitchFamily="18" charset="0"/>
                <a:cs typeface="Times New Roman" panose="02020603050405020304" pitchFamily="18" charset="0"/>
              </a:rPr>
              <a:t>à</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quan</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niệm</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sống</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tiến</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bộ</a:t>
            </a:r>
            <a:r>
              <a:rPr lang="en-US" sz="2500" dirty="0" smtClean="0">
                <a:latin typeface="Times New Roman" panose="02020603050405020304" pitchFamily="18" charset="0"/>
                <a:cs typeface="Times New Roman" panose="02020603050405020304" pitchFamily="18" charset="0"/>
              </a:rPr>
              <a:t>,</a:t>
            </a:r>
            <a:r>
              <a:rPr lang="vi-VN" sz="2500" dirty="0" smtClean="0">
                <a:latin typeface="Times New Roman" panose="02020603050405020304" pitchFamily="18" charset="0"/>
                <a:cs typeface="Times New Roman" panose="02020603050405020304" pitchFamily="18" charset="0"/>
              </a:rPr>
              <a:t> </a:t>
            </a:r>
            <a:r>
              <a:rPr lang="vi-VN" sz="2500" dirty="0">
                <a:latin typeface="Times New Roman" panose="02020603050405020304" pitchFamily="18" charset="0"/>
                <a:cs typeface="Times New Roman" panose="02020603050405020304" pitchFamily="18" charset="0"/>
              </a:rPr>
              <a:t>phương châm hành thế xuất xứ từ những bậc Nho </a:t>
            </a:r>
            <a:r>
              <a:rPr lang="vi-VN" sz="2500" dirty="0" smtClean="0">
                <a:latin typeface="Times New Roman" panose="02020603050405020304" pitchFamily="18" charset="0"/>
                <a:cs typeface="Times New Roman" panose="02020603050405020304" pitchFamily="18" charset="0"/>
              </a:rPr>
              <a:t>gia</a:t>
            </a:r>
            <a:r>
              <a:rPr lang="en-US" sz="2500" dirty="0" smtClean="0">
                <a:latin typeface="Times New Roman" panose="02020603050405020304" pitchFamily="18" charset="0"/>
                <a:cs typeface="Times New Roman" panose="02020603050405020304" pitchFamily="18" charset="0"/>
              </a:rPr>
              <a:t>.</a:t>
            </a:r>
          </a:p>
          <a:p>
            <a:pPr marL="0" indent="0">
              <a:lnSpc>
                <a:spcPct val="105000"/>
              </a:lnSpc>
              <a:buNone/>
            </a:pP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     “</a:t>
            </a:r>
            <a:r>
              <a:rPr lang="vi-VN" sz="2500" b="1" i="1" dirty="0" smtClean="0">
                <a:latin typeface="Times New Roman" panose="02020603050405020304" pitchFamily="18" charset="0"/>
                <a:cs typeface="Times New Roman" panose="02020603050405020304" pitchFamily="18" charset="0"/>
              </a:rPr>
              <a:t>Ông Hi Văn tài bộ đã vào lồng</a:t>
            </a:r>
            <a:r>
              <a:rPr lang="en-US" sz="2500" b="1" i="1" dirty="0" smtClean="0">
                <a:latin typeface="Times New Roman" panose="02020603050405020304" pitchFamily="18" charset="0"/>
                <a:cs typeface="Times New Roman" panose="02020603050405020304" pitchFamily="18" charset="0"/>
              </a:rPr>
              <a:t>”</a:t>
            </a:r>
          </a:p>
          <a:p>
            <a:pPr marL="0" lvl="0" indent="0">
              <a:lnSpc>
                <a:spcPct val="105000"/>
              </a:lnSpc>
              <a:buNone/>
            </a:pPr>
            <a:r>
              <a:rPr lang="en-US" sz="2500" i="1" dirty="0" smtClean="0">
                <a:solidFill>
                  <a:srgbClr val="C00000"/>
                </a:solidFill>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 Danh xưng độc đáo : </a:t>
            </a:r>
            <a:r>
              <a:rPr lang="vi-VN" sz="2500" b="1" i="1" dirty="0" smtClean="0">
                <a:solidFill>
                  <a:srgbClr val="C00000"/>
                </a:solidFill>
                <a:latin typeface="Times New Roman" panose="02020603050405020304" pitchFamily="18" charset="0"/>
                <a:cs typeface="Times New Roman" panose="02020603050405020304" pitchFamily="18" charset="0"/>
              </a:rPr>
              <a:t>“Hi Văn”</a:t>
            </a:r>
            <a:endParaRPr lang="en-US" sz="2500" dirty="0" smtClean="0">
              <a:latin typeface="Times New Roman" panose="02020603050405020304" pitchFamily="18" charset="0"/>
              <a:cs typeface="Times New Roman" panose="02020603050405020304" pitchFamily="18" charset="0"/>
            </a:endParaRPr>
          </a:p>
          <a:p>
            <a:pPr>
              <a:lnSpc>
                <a:spcPct val="105000"/>
              </a:lnSpc>
              <a:buNone/>
            </a:pPr>
            <a:r>
              <a:rPr lang="en-US"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 </a:t>
            </a:r>
            <a:r>
              <a:rPr lang="vi-VN" sz="2500" b="1" i="1" dirty="0" smtClean="0">
                <a:solidFill>
                  <a:srgbClr val="C00000"/>
                </a:solidFill>
                <a:latin typeface="Times New Roman" panose="02020603050405020304" pitchFamily="18" charset="0"/>
                <a:cs typeface="Times New Roman" panose="02020603050405020304" pitchFamily="18" charset="0"/>
              </a:rPr>
              <a:t>“Hi”</a:t>
            </a:r>
            <a:r>
              <a:rPr lang="vi-VN" sz="2500" b="1" i="1" dirty="0" smtClean="0">
                <a:latin typeface="Times New Roman" panose="02020603050405020304" pitchFamily="18" charset="0"/>
                <a:cs typeface="Times New Roman" panose="02020603050405020304" pitchFamily="18" charset="0"/>
              </a:rPr>
              <a:t>:</a:t>
            </a:r>
            <a:r>
              <a:rPr lang="vi-VN" sz="2500" b="1"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H</a:t>
            </a:r>
            <a:r>
              <a:rPr lang="vi-VN" sz="2500" dirty="0" smtClean="0">
                <a:latin typeface="Times New Roman" panose="02020603050405020304" pitchFamily="18" charset="0"/>
                <a:cs typeface="Times New Roman" panose="02020603050405020304" pitchFamily="18" charset="0"/>
              </a:rPr>
              <a:t>iếm có, hi hữu</a:t>
            </a:r>
            <a:r>
              <a:rPr lang="en-US" sz="2500" dirty="0" smtClean="0">
                <a:latin typeface="Times New Roman" panose="02020603050405020304" pitchFamily="18" charset="0"/>
                <a:cs typeface="Times New Roman" panose="02020603050405020304" pitchFamily="18" charset="0"/>
              </a:rPr>
              <a:t> </a:t>
            </a:r>
          </a:p>
          <a:p>
            <a:pPr>
              <a:lnSpc>
                <a:spcPct val="105000"/>
              </a:lnSpc>
              <a:buNone/>
            </a:pPr>
            <a:r>
              <a:rPr lang="en-US"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 </a:t>
            </a:r>
            <a:r>
              <a:rPr lang="vi-VN" sz="2500" b="1" i="1" dirty="0" smtClean="0">
                <a:solidFill>
                  <a:srgbClr val="C00000"/>
                </a:solidFill>
                <a:latin typeface="Times New Roman" panose="02020603050405020304" pitchFamily="18" charset="0"/>
                <a:cs typeface="Times New Roman" panose="02020603050405020304" pitchFamily="18" charset="0"/>
              </a:rPr>
              <a:t>“Văn”</a:t>
            </a:r>
            <a:r>
              <a:rPr lang="vi-VN" sz="2500" b="1" i="1" dirty="0" smtClean="0">
                <a:latin typeface="Times New Roman" panose="02020603050405020304" pitchFamily="18" charset="0"/>
                <a:cs typeface="Times New Roman" panose="02020603050405020304" pitchFamily="18" charset="0"/>
              </a:rPr>
              <a:t>: </a:t>
            </a:r>
            <a:r>
              <a:rPr lang="en-US" sz="2500" dirty="0" smtClean="0">
                <a:latin typeface="Times New Roman" panose="02020603050405020304" pitchFamily="18" charset="0"/>
                <a:cs typeface="Times New Roman" panose="02020603050405020304" pitchFamily="18" charset="0"/>
              </a:rPr>
              <a:t>V</a:t>
            </a:r>
            <a:r>
              <a:rPr lang="vi-VN" sz="2500" dirty="0" smtClean="0">
                <a:latin typeface="Times New Roman" panose="02020603050405020304" pitchFamily="18" charset="0"/>
                <a:cs typeface="Times New Roman" panose="02020603050405020304" pitchFamily="18" charset="0"/>
              </a:rPr>
              <a:t>ăn chương </a:t>
            </a:r>
            <a:endParaRPr lang="en-US" sz="2500" dirty="0" smtClean="0">
              <a:latin typeface="Times New Roman" panose="02020603050405020304" pitchFamily="18" charset="0"/>
              <a:cs typeface="Times New Roman" panose="02020603050405020304" pitchFamily="18" charset="0"/>
            </a:endParaRPr>
          </a:p>
          <a:p>
            <a:pPr>
              <a:lnSpc>
                <a:spcPct val="105000"/>
              </a:lnSpc>
              <a:buNone/>
            </a:pPr>
            <a:r>
              <a:rPr lang="en-US"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 </a:t>
            </a:r>
            <a:r>
              <a:rPr lang="vi-VN" sz="2500" b="1" i="1" dirty="0" smtClean="0">
                <a:solidFill>
                  <a:srgbClr val="C00000"/>
                </a:solidFill>
                <a:latin typeface="Times New Roman" panose="02020603050405020304" pitchFamily="18" charset="0"/>
                <a:cs typeface="Times New Roman" panose="02020603050405020304" pitchFamily="18" charset="0"/>
              </a:rPr>
              <a:t>“Tài bộ”</a:t>
            </a:r>
            <a:r>
              <a:rPr lang="vi-VN" sz="2500" b="1" i="1"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T</a:t>
            </a:r>
            <a:r>
              <a:rPr lang="vi-VN" sz="2500" dirty="0" smtClean="0">
                <a:latin typeface="Times New Roman" panose="02020603050405020304" pitchFamily="18" charset="0"/>
                <a:cs typeface="Times New Roman" panose="02020603050405020304" pitchFamily="18" charset="0"/>
              </a:rPr>
              <a:t>ài hoa </a:t>
            </a:r>
            <a:r>
              <a:rPr lang="vi-VN" sz="2500" dirty="0" smtClean="0">
                <a:latin typeface="Arial" panose="020B0604020202020204" pitchFamily="34" charset="0"/>
                <a:cs typeface="Arial" panose="020B0604020202020204" pitchFamily="34" charset="0"/>
              </a:rPr>
              <a:t>→ </a:t>
            </a:r>
            <a:r>
              <a:rPr lang="en-US" sz="2500" dirty="0" smtClean="0">
                <a:latin typeface="Times New Roman" panose="02020603050405020304" pitchFamily="18" charset="0"/>
                <a:cs typeface="Times New Roman" panose="02020603050405020304" pitchFamily="18" charset="0"/>
              </a:rPr>
              <a:t>Đ</a:t>
            </a:r>
            <a:r>
              <a:rPr lang="vi-VN" sz="2500" dirty="0" smtClean="0">
                <a:latin typeface="Times New Roman" panose="02020603050405020304" pitchFamily="18" charset="0"/>
                <a:cs typeface="Times New Roman" panose="02020603050405020304" pitchFamily="18" charset="0"/>
              </a:rPr>
              <a:t>ề cao tài năng xuất chúng, hơn người.</a:t>
            </a:r>
            <a:endParaRPr lang="en-US" sz="2500" dirty="0" smtClean="0">
              <a:latin typeface="Times New Roman" panose="02020603050405020304" pitchFamily="18" charset="0"/>
              <a:cs typeface="Times New Roman" panose="02020603050405020304" pitchFamily="18" charset="0"/>
            </a:endParaRPr>
          </a:p>
          <a:p>
            <a:pPr>
              <a:lnSpc>
                <a:spcPct val="105000"/>
              </a:lnSpc>
              <a:buNone/>
            </a:pPr>
            <a:r>
              <a:rPr lang="en-US" sz="2500" dirty="0" smtClean="0">
                <a:solidFill>
                  <a:srgbClr val="FF0000"/>
                </a:solidFill>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Giọng văn khoa trương nhưng không gây khó chịu</a:t>
            </a:r>
            <a:endParaRPr lang="en-US" sz="2500" dirty="0" smtClean="0">
              <a:latin typeface="Times New Roman" panose="02020603050405020304" pitchFamily="18" charset="0"/>
              <a:cs typeface="Times New Roman" panose="02020603050405020304" pitchFamily="18" charset="0"/>
            </a:endParaRPr>
          </a:p>
          <a:p>
            <a:pPr algn="l">
              <a:lnSpc>
                <a:spcPct val="105000"/>
              </a:lnSpc>
              <a:buNone/>
            </a:pPr>
            <a:r>
              <a:rPr lang="en-US" sz="2500" b="1" i="1" dirty="0" smtClean="0">
                <a:solidFill>
                  <a:srgbClr val="C00000"/>
                </a:solidFill>
                <a:latin typeface="Times New Roman" panose="02020603050405020304" pitchFamily="18" charset="0"/>
                <a:cs typeface="Times New Roman" panose="02020603050405020304" pitchFamily="18" charset="0"/>
              </a:rPr>
              <a:t>  </a:t>
            </a:r>
            <a:r>
              <a:rPr lang="en-US" sz="2500" b="1" i="1" dirty="0" smtClean="0">
                <a:latin typeface="Times New Roman" panose="02020603050405020304" pitchFamily="18" charset="0"/>
                <a:cs typeface="Times New Roman" panose="02020603050405020304" pitchFamily="18" charset="0"/>
              </a:rPr>
              <a:t>-</a:t>
            </a:r>
            <a:r>
              <a:rPr lang="en-US" sz="2500" b="1" i="1" dirty="0" smtClean="0">
                <a:solidFill>
                  <a:srgbClr val="C00000"/>
                </a:solidFill>
                <a:latin typeface="Times New Roman" panose="02020603050405020304" pitchFamily="18" charset="0"/>
                <a:cs typeface="Times New Roman" panose="02020603050405020304" pitchFamily="18" charset="0"/>
              </a:rPr>
              <a:t> </a:t>
            </a:r>
            <a:r>
              <a:rPr lang="vi-VN" sz="2500" b="1" i="1" dirty="0" smtClean="0">
                <a:solidFill>
                  <a:srgbClr val="C00000"/>
                </a:solidFill>
                <a:latin typeface="Times New Roman" panose="02020603050405020304" pitchFamily="18" charset="0"/>
                <a:cs typeface="Times New Roman" panose="02020603050405020304" pitchFamily="18" charset="0"/>
              </a:rPr>
              <a:t>“Vào lồng”</a:t>
            </a:r>
            <a:r>
              <a:rPr lang="vi-VN" sz="2500" b="1" i="1" dirty="0" smtClean="0">
                <a:latin typeface="Times New Roman" panose="02020603050405020304" pitchFamily="18" charset="0"/>
                <a:cs typeface="Times New Roman" panose="02020603050405020304" pitchFamily="18" charset="0"/>
              </a:rPr>
              <a:t>: </a:t>
            </a:r>
            <a:r>
              <a:rPr lang="vi-VN" sz="2500" b="1" dirty="0" smtClean="0">
                <a:latin typeface="Times New Roman" panose="02020603050405020304" pitchFamily="18" charset="0"/>
                <a:cs typeface="Times New Roman" panose="02020603050405020304" pitchFamily="18" charset="0"/>
              </a:rPr>
              <a:t> </a:t>
            </a:r>
            <a:r>
              <a:rPr lang="en-US" altLang="vi-VN" sz="2500" b="1" dirty="0" smtClean="0">
                <a:latin typeface="Times New Roman" panose="02020603050405020304" pitchFamily="18" charset="0"/>
                <a:cs typeface="Times New Roman" panose="02020603050405020304" pitchFamily="18" charset="0"/>
              </a:rPr>
              <a:t>a.</a:t>
            </a:r>
            <a:r>
              <a:rPr lang="en-US" altLang="vi-VN" sz="2500" b="1" i="1" dirty="0" smtClean="0">
                <a:latin typeface="Times New Roman" panose="02020603050405020304" pitchFamily="18" charset="0"/>
                <a:cs typeface="Times New Roman" panose="02020603050405020304" pitchFamily="18" charset="0"/>
              </a:rPr>
              <a:t> </a:t>
            </a:r>
            <a:r>
              <a:rPr lang="vi-VN" sz="2500" dirty="0" smtClean="0">
                <a:latin typeface="Times New Roman" panose="02020603050405020304" pitchFamily="18" charset="0"/>
                <a:cs typeface="Times New Roman" panose="02020603050405020304" pitchFamily="18" charset="0"/>
              </a:rPr>
              <a:t>Gợi sự trói buộc, giam hãm </a:t>
            </a:r>
            <a:r>
              <a:rPr lang="en-US" altLang="vi-VN" sz="2500" dirty="0" smtClean="0">
                <a:latin typeface="Times New Roman" panose="02020603050405020304" pitchFamily="18" charset="0"/>
                <a:cs typeface="Times New Roman" panose="02020603050405020304" pitchFamily="18" charset="0"/>
              </a:rPr>
              <a:t>của những khuôn phép .</a:t>
            </a:r>
            <a:endParaRPr lang="en-US" sz="2500" dirty="0" smtClean="0">
              <a:latin typeface="Times New Roman" panose="02020603050405020304" pitchFamily="18" charset="0"/>
              <a:cs typeface="Times New Roman" panose="02020603050405020304" pitchFamily="18" charset="0"/>
            </a:endParaRPr>
          </a:p>
          <a:p>
            <a:pPr algn="l">
              <a:lnSpc>
                <a:spcPct val="105000"/>
              </a:lnSpc>
              <a:buNone/>
            </a:pPr>
            <a:r>
              <a:rPr lang="en-US" sz="2500" dirty="0" smtClean="0">
                <a:latin typeface="Times New Roman" panose="02020603050405020304" pitchFamily="18" charset="0"/>
                <a:cs typeface="Times New Roman" panose="02020603050405020304" pitchFamily="18" charset="0"/>
              </a:rPr>
              <a:t>                          </a:t>
            </a:r>
            <a:r>
              <a:rPr lang="en-US" sz="2485" b="1" dirty="0" smtClean="0">
                <a:latin typeface="Times New Roman" panose="02020603050405020304" pitchFamily="18" charset="0"/>
                <a:cs typeface="Times New Roman" panose="02020603050405020304" pitchFamily="18" charset="0"/>
              </a:rPr>
              <a:t> b.</a:t>
            </a:r>
            <a:r>
              <a:rPr lang="en-US" sz="2485" dirty="0" smtClean="0">
                <a:latin typeface="Times New Roman" panose="02020603050405020304" pitchFamily="18" charset="0"/>
                <a:cs typeface="Times New Roman" panose="02020603050405020304" pitchFamily="18" charset="0"/>
              </a:rPr>
              <a:t> Đặt t</a:t>
            </a:r>
            <a:r>
              <a:rPr lang="en-US" sz="2500" dirty="0" smtClean="0">
                <a:latin typeface="Times New Roman" panose="02020603050405020304" pitchFamily="18" charset="0"/>
                <a:cs typeface="Times New Roman" panose="02020603050405020304" pitchFamily="18" charset="0"/>
              </a:rPr>
              <a:t>ài năng sánh ngang với trời đất</a:t>
            </a:r>
          </a:p>
          <a:p>
            <a:pPr marL="0" indent="0">
              <a:lnSpc>
                <a:spcPct val="105000"/>
              </a:lnSpc>
              <a:buNone/>
            </a:pPr>
            <a:r>
              <a:rPr lang="vi-VN" sz="2500" dirty="0" smtClean="0">
                <a:latin typeface="Times New Roman" panose="02020603050405020304" pitchFamily="18" charset="0"/>
                <a:cs typeface="Times New Roman" panose="02020603050405020304" pitchFamily="18" charset="0"/>
              </a:rPr>
              <a:t>                          </a:t>
            </a:r>
            <a:endParaRPr lang="en-US" sz="2500" dirty="0" smtClean="0">
              <a:latin typeface="Times New Roman" panose="02020603050405020304" pitchFamily="18" charset="0"/>
              <a:cs typeface="Times New Roman" panose="02020603050405020304" pitchFamily="18" charset="0"/>
            </a:endParaRPr>
          </a:p>
        </p:txBody>
      </p:sp>
      <p:sp>
        <p:nvSpPr>
          <p:cNvPr id="4" name="Right Brace 3"/>
          <p:cNvSpPr/>
          <p:nvPr/>
        </p:nvSpPr>
        <p:spPr>
          <a:xfrm>
            <a:off x="4419600" y="4038600"/>
            <a:ext cx="152400" cy="609600"/>
          </a:xfrm>
          <a:prstGeom prst="rightBrace">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4419600" y="4114800"/>
            <a:ext cx="4191000"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văn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chương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hiếm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Horizontal)">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Horizontal)">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Horizontal)">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Horizontal)">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Horizontal)">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Horizontal)">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Horizontal)">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6"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barn(inHorizontal)">
                                      <p:cBhvr>
                                        <p:cTn id="57" dur="1000"/>
                                        <p:tgtEl>
                                          <p:spTgt spid="4"/>
                                        </p:tgtEl>
                                      </p:cBhvr>
                                    </p:animEffect>
                                  </p:childTnLst>
                                </p:cTn>
                              </p:par>
                              <p:par>
                                <p:cTn id="58" presetID="16" presetClass="entr" presetSubtype="26" fill="hold" grpId="0" nodeType="with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barn(inHorizontal)">
                                      <p:cBhvr>
                                        <p:cTn id="60" dur="1000"/>
                                        <p:tgtEl>
                                          <p:spTgt spid="5"/>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6"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barn(inHorizontal)">
                                      <p:cBhvr>
                                        <p:cTn id="65" dur="1000"/>
                                        <p:tgtEl>
                                          <p:spTgt spid="3">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6" fill="hold"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barn(inHorizontal)">
                                      <p:cBhvr>
                                        <p:cTn id="70" dur="1000"/>
                                        <p:tgtEl>
                                          <p:spTgt spid="3">
                                            <p:txEl>
                                              <p:pRg st="11" end="1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animEffect transition="in" filter="box(in)">
                                      <p:cBhvr>
                                        <p:cTn id="75" dur="2000"/>
                                        <p:tgtEl>
                                          <p:spTgt spid="3">
                                            <p:txEl>
                                              <p:pRg st="12" end="12"/>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nodeType="clickEffect">
                                  <p:stCondLst>
                                    <p:cond delay="0"/>
                                  </p:stCondLst>
                                  <p:childTnLst>
                                    <p:set>
                                      <p:cBhvr>
                                        <p:cTn id="79" dur="1" fill="hold">
                                          <p:stCondLst>
                                            <p:cond delay="0"/>
                                          </p:stCondLst>
                                        </p:cTn>
                                        <p:tgtEl>
                                          <p:spTgt spid="3">
                                            <p:txEl>
                                              <p:pRg st="13" end="13"/>
                                            </p:txEl>
                                          </p:spTgt>
                                        </p:tgtEl>
                                        <p:attrNameLst>
                                          <p:attrName>style.visibility</p:attrName>
                                        </p:attrNameLst>
                                      </p:cBhvr>
                                      <p:to>
                                        <p:strVal val="visible"/>
                                      </p:to>
                                    </p:set>
                                    <p:animEffect transition="in" filter="box(in)">
                                      <p:cBhvr>
                                        <p:cTn id="80" dur="2000"/>
                                        <p:tgtEl>
                                          <p:spTgt spid="3">
                                            <p:txEl>
                                              <p:pRg st="13" end="13"/>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Effect transition="in" filter="box(in)">
                                      <p:cBhvr>
                                        <p:cTn id="85"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0"/>
            <a:ext cx="8610600" cy="6400800"/>
          </a:xfrm>
        </p:spPr>
        <p:txBody>
          <a:bodyPr>
            <a:noAutofit/>
          </a:bodyPr>
          <a:lstStyle/>
          <a:p>
            <a:pPr marL="0" indent="0">
              <a:buNone/>
            </a:pPr>
            <a:r>
              <a:rPr lang="en-US" sz="2000" i="1" dirty="0" smtClean="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      </a:t>
            </a:r>
          </a:p>
          <a:p>
            <a:pPr marL="0" indent="0">
              <a:buNone/>
            </a:pPr>
            <a:endParaRPr lang="en-US" sz="2000" b="1" i="1" dirty="0" smtClean="0">
              <a:latin typeface="Times New Roman" panose="02020603050405020304" pitchFamily="18" charset="0"/>
              <a:cs typeface="Times New Roman" panose="02020603050405020304" pitchFamily="18" charset="0"/>
            </a:endParaRPr>
          </a:p>
          <a:p>
            <a:pPr marL="1943100" indent="-285750">
              <a:buNone/>
            </a:pPr>
            <a:r>
              <a:rPr lang="en-US" sz="2100" b="1" i="1" dirty="0" smtClean="0">
                <a:latin typeface="Times New Roman" panose="02020603050405020304" pitchFamily="18" charset="0"/>
                <a:cs typeface="Times New Roman" panose="02020603050405020304" pitchFamily="18" charset="0"/>
              </a:rPr>
              <a:t>“</a:t>
            </a:r>
            <a:r>
              <a:rPr lang="vi-VN" sz="2100" b="1" i="1" dirty="0" smtClean="0">
                <a:latin typeface="Times New Roman" panose="02020603050405020304" pitchFamily="18" charset="0"/>
                <a:cs typeface="Times New Roman" panose="02020603050405020304" pitchFamily="18" charset="0"/>
              </a:rPr>
              <a:t>Khi Thủ khoa, khi Tham Tán, khi Tổng đốc Đông</a:t>
            </a:r>
            <a:r>
              <a:rPr lang="en-US" sz="2100" b="1" i="1" dirty="0" smtClean="0">
                <a:latin typeface="Times New Roman" panose="02020603050405020304" pitchFamily="18" charset="0"/>
                <a:cs typeface="Times New Roman" panose="02020603050405020304" pitchFamily="18" charset="0"/>
              </a:rPr>
              <a:t>,</a:t>
            </a:r>
          </a:p>
          <a:p>
            <a:pPr marL="1657350" indent="114300">
              <a:buNone/>
            </a:pPr>
            <a:r>
              <a:rPr lang="vi-VN" sz="2100" b="1" i="1" dirty="0" smtClean="0">
                <a:latin typeface="Times New Roman" panose="02020603050405020304" pitchFamily="18" charset="0"/>
                <a:cs typeface="Times New Roman" panose="02020603050405020304" pitchFamily="18" charset="0"/>
              </a:rPr>
              <a:t>Gồm </a:t>
            </a:r>
            <a:r>
              <a:rPr lang="vi-VN" sz="2100" b="1" i="1" dirty="0" smtClean="0">
                <a:latin typeface="Times New Roman" panose="02020603050405020304" pitchFamily="18" charset="0"/>
                <a:cs typeface="Times New Roman" panose="02020603050405020304" pitchFamily="18" charset="0"/>
              </a:rPr>
              <a:t>thao lược đã đến tay ngất ngư</a:t>
            </a:r>
            <a:r>
              <a:rPr lang="en-US" sz="2100" b="1" i="1" dirty="0" smtClean="0">
                <a:latin typeface="Times New Roman" panose="02020603050405020304" pitchFamily="18" charset="0"/>
                <a:cs typeface="Times New Roman" panose="02020603050405020304" pitchFamily="18" charset="0"/>
              </a:rPr>
              <a:t>ở</a:t>
            </a:r>
            <a:r>
              <a:rPr lang="vi-VN" sz="2100" b="1" i="1" dirty="0" smtClean="0">
                <a:latin typeface="Times New Roman" panose="02020603050405020304" pitchFamily="18" charset="0"/>
                <a:cs typeface="Times New Roman" panose="02020603050405020304" pitchFamily="18" charset="0"/>
              </a:rPr>
              <a:t>ng.</a:t>
            </a:r>
            <a:endParaRPr lang="en-US" sz="2100" b="1" i="1" dirty="0" smtClean="0">
              <a:latin typeface="Times New Roman" panose="02020603050405020304" pitchFamily="18" charset="0"/>
              <a:cs typeface="Times New Roman" panose="02020603050405020304" pitchFamily="18" charset="0"/>
            </a:endParaRPr>
          </a:p>
          <a:p>
            <a:pPr marL="1771650" indent="0">
              <a:buNone/>
            </a:pPr>
            <a:r>
              <a:rPr lang="vi-VN" sz="2100" b="1" i="1" dirty="0" smtClean="0">
                <a:latin typeface="Times New Roman" panose="02020603050405020304" pitchFamily="18" charset="0"/>
                <a:cs typeface="Times New Roman" panose="02020603050405020304" pitchFamily="18" charset="0"/>
              </a:rPr>
              <a:t>Lúc </a:t>
            </a:r>
            <a:r>
              <a:rPr lang="en-US" sz="2100" b="1" i="1" dirty="0" smtClean="0">
                <a:latin typeface="Times New Roman" panose="02020603050405020304" pitchFamily="18" charset="0"/>
                <a:cs typeface="Times New Roman" panose="02020603050405020304" pitchFamily="18" charset="0"/>
              </a:rPr>
              <a:t>b</a:t>
            </a:r>
            <a:r>
              <a:rPr lang="vi-VN" sz="2100" b="1" i="1" dirty="0" smtClean="0">
                <a:latin typeface="Times New Roman" panose="02020603050405020304" pitchFamily="18" charset="0"/>
                <a:cs typeface="Times New Roman" panose="02020603050405020304" pitchFamily="18" charset="0"/>
              </a:rPr>
              <a:t>ình Tây, cờ đại tướng,</a:t>
            </a:r>
            <a:endParaRPr lang="en-US" sz="2100" b="1" i="1" dirty="0" smtClean="0">
              <a:latin typeface="Times New Roman" panose="02020603050405020304" pitchFamily="18" charset="0"/>
              <a:cs typeface="Times New Roman" panose="02020603050405020304" pitchFamily="18" charset="0"/>
            </a:endParaRPr>
          </a:p>
          <a:p>
            <a:pPr marL="1771650" indent="0">
              <a:buNone/>
            </a:pPr>
            <a:r>
              <a:rPr lang="vi-VN" sz="2100" b="1" i="1" dirty="0" smtClean="0">
                <a:latin typeface="Times New Roman" panose="02020603050405020304" pitchFamily="18" charset="0"/>
                <a:cs typeface="Times New Roman" panose="02020603050405020304" pitchFamily="18" charset="0"/>
              </a:rPr>
              <a:t>Có khi về Phủ doãn Thừa Thiên.</a:t>
            </a:r>
            <a:r>
              <a:rPr lang="en-US" sz="2100" b="1" i="1" dirty="0" smtClean="0">
                <a:latin typeface="Times New Roman" panose="02020603050405020304" pitchFamily="18" charset="0"/>
                <a:cs typeface="Times New Roman" panose="02020603050405020304" pitchFamily="18" charset="0"/>
              </a:rPr>
              <a:t>”</a:t>
            </a:r>
          </a:p>
          <a:p>
            <a:pPr marL="0" indent="0">
              <a:buNone/>
            </a:pPr>
            <a:r>
              <a:rPr lang="en-US" sz="2100" b="1" i="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en-US" sz="2200" b="1" i="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Thủ</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pháp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liệt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kê</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t>
            </a:r>
            <a:r>
              <a:rPr lang="vi-VN" sz="2200" dirty="0" smtClean="0">
                <a:latin typeface="Times New Roman" panose="02020603050405020304" pitchFamily="18" charset="0"/>
                <a:cs typeface="Times New Roman" panose="02020603050405020304" pitchFamily="18" charset="0"/>
              </a:rPr>
              <a:t>→</a:t>
            </a:r>
            <a:r>
              <a:rPr lang="en-US" sz="2200" b="1" i="1"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Đảm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nhận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nhiều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chức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vụ</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cả</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văn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lẫn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võ</a:t>
            </a:r>
            <a:endParaRPr lang="en-US" sz="2200" dirty="0" smtClean="0">
              <a:latin typeface="Times New Roman" panose="02020603050405020304" pitchFamily="18" charset="0"/>
              <a:cs typeface="Times New Roman" panose="02020603050405020304" pitchFamily="18" charset="0"/>
            </a:endParaRPr>
          </a:p>
          <a:p>
            <a:pPr marL="0" lvl="0" indent="0">
              <a:buNone/>
            </a:pPr>
            <a:r>
              <a:rPr lang="en-US" sz="2200" dirty="0" smtClean="0">
                <a:latin typeface="Times New Roman" panose="02020603050405020304" pitchFamily="18" charset="0"/>
                <a:cs typeface="Times New Roman" panose="02020603050405020304" pitchFamily="18" charset="0"/>
              </a:rPr>
              <a:t>	        - K</a:t>
            </a:r>
            <a:r>
              <a:rPr lang="vi-VN" sz="2200" dirty="0" smtClean="0">
                <a:latin typeface="Times New Roman" panose="02020603050405020304" pitchFamily="18" charset="0"/>
                <a:cs typeface="Times New Roman" panose="02020603050405020304" pitchFamily="18" charset="0"/>
              </a:rPr>
              <a:t>hoe tài </a:t>
            </a:r>
            <a:r>
              <a:rPr lang="en-US" sz="2200" dirty="0" err="1" smtClean="0">
                <a:latin typeface="Times New Roman" panose="02020603050405020304" pitchFamily="18" charset="0"/>
                <a:cs typeface="Times New Roman" panose="02020603050405020304" pitchFamily="18" charset="0"/>
              </a:rPr>
              <a:t>năng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hơn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người</a:t>
            </a:r>
            <a:r>
              <a:rPr lang="en-US" sz="2200" dirty="0" smtClean="0">
                <a:latin typeface="Times New Roman" panose="02020603050405020304" pitchFamily="18" charset="0"/>
                <a:cs typeface="Times New Roman" panose="02020603050405020304" pitchFamily="18" charset="0"/>
              </a:rPr>
              <a:t> </a:t>
            </a:r>
          </a:p>
          <a:p>
            <a:pPr marL="0" lvl="0" indent="0">
              <a:buNone/>
            </a:pP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Giỏi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văn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chương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Thủ</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khoa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Tham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tán</a:t>
            </a:r>
            <a:r>
              <a:rPr lang="en-US" sz="2200" dirty="0" smtClean="0">
                <a:latin typeface="Times New Roman" panose="02020603050405020304" pitchFamily="18" charset="0"/>
                <a:cs typeface="Times New Roman" panose="02020603050405020304" pitchFamily="18" charset="0"/>
              </a:rPr>
              <a:t>,…)</a:t>
            </a:r>
          </a:p>
          <a:p>
            <a:pPr marL="0" lvl="0" indent="0">
              <a:buNone/>
            </a:pP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quân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thao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lược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cờ</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đại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tướng</a:t>
            </a:r>
            <a:r>
              <a:rPr lang="en-US" sz="2200" dirty="0" smtClean="0">
                <a:latin typeface="Times New Roman" panose="02020603050405020304" pitchFamily="18" charset="0"/>
                <a:cs typeface="Times New Roman" panose="02020603050405020304" pitchFamily="18" charset="0"/>
              </a:rPr>
              <a:t>”,…)</a:t>
            </a:r>
          </a:p>
          <a:p>
            <a:pPr marL="0" indent="0">
              <a:buNone/>
            </a:pPr>
            <a:r>
              <a:rPr lang="en-US" sz="2200" dirty="0" smtClean="0">
                <a:latin typeface="Times New Roman" panose="02020603050405020304" pitchFamily="18" charset="0"/>
                <a:cs typeface="Times New Roman" panose="02020603050405020304" pitchFamily="18" charset="0"/>
              </a:rPr>
              <a:t> 	        - </a:t>
            </a:r>
            <a:r>
              <a:rPr lang="en-US" sz="2200" dirty="0" err="1" smtClean="0">
                <a:latin typeface="Times New Roman" panose="02020603050405020304" pitchFamily="18" charset="0"/>
                <a:cs typeface="Times New Roman" panose="02020603050405020304" pitchFamily="18" charset="0"/>
              </a:rPr>
              <a:t>Thay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đổi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chức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vị</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tục</a:t>
            </a:r>
            <a:r>
              <a:rPr lang="en-US" sz="2200" dirty="0" smtClean="0">
                <a:latin typeface="Times New Roman" panose="02020603050405020304" pitchFamily="18" charset="0"/>
                <a:cs typeface="Times New Roman" panose="02020603050405020304" pitchFamily="18" charset="0"/>
              </a:rPr>
              <a:t> </a:t>
            </a:r>
            <a:r>
              <a:rPr lang="vi-VN"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Con </a:t>
            </a:r>
            <a:r>
              <a:rPr lang="en-US" sz="2200" dirty="0" err="1" smtClean="0">
                <a:latin typeface="Times New Roman" panose="02020603050405020304" pitchFamily="18" charset="0"/>
                <a:cs typeface="Times New Roman" panose="02020603050405020304" pitchFamily="18" charset="0"/>
              </a:rPr>
              <a:t>đường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làm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quan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lận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đận</a:t>
            </a:r>
            <a:r>
              <a:rPr lang="en-US" sz="2200" dirty="0" smtClean="0">
                <a:latin typeface="Times New Roman" panose="02020603050405020304" pitchFamily="18" charset="0"/>
                <a:cs typeface="Times New Roman" panose="02020603050405020304" pitchFamily="18" charset="0"/>
              </a:rPr>
              <a:t>.</a:t>
            </a:r>
          </a:p>
          <a:p>
            <a:pPr marL="0" indent="0">
              <a:buNone/>
            </a:pPr>
            <a:r>
              <a:rPr lang="en-US" sz="2200" b="1" dirty="0" smtClean="0">
                <a:solidFill>
                  <a:srgbClr val="C00000"/>
                </a:solidFill>
                <a:latin typeface="Times New Roman" panose="02020603050405020304" pitchFamily="18" charset="0"/>
                <a:cs typeface="Times New Roman" panose="02020603050405020304" pitchFamily="18" charset="0"/>
                <a:sym typeface="Wingdings" panose="05000000000000000000"/>
              </a:rPr>
              <a:t>     </a:t>
            </a:r>
            <a:r>
              <a:rPr lang="vi-VN" sz="2200" b="1" dirty="0" smtClean="0">
                <a:solidFill>
                  <a:srgbClr val="C00000"/>
                </a:solidFill>
                <a:latin typeface="Times New Roman" panose="02020603050405020304" pitchFamily="18" charset="0"/>
                <a:cs typeface="Times New Roman" panose="02020603050405020304" pitchFamily="18" charset="0"/>
                <a:sym typeface="Wingdings" panose="05000000000000000000"/>
              </a:rPr>
              <a:t></a:t>
            </a:r>
            <a:r>
              <a:rPr lang="en-US" sz="2200" b="1" dirty="0" smtClean="0">
                <a:solidFill>
                  <a:srgbClr val="C00000"/>
                </a:solidFill>
                <a:latin typeface="Times New Roman" panose="02020603050405020304" pitchFamily="18" charset="0"/>
                <a:cs typeface="Times New Roman" panose="02020603050405020304" pitchFamily="18" charset="0"/>
                <a:sym typeface="Wingdings" panose="05000000000000000000"/>
              </a:rPr>
              <a:t> </a:t>
            </a:r>
            <a:r>
              <a:rPr lang="vi-VN" sz="2200" b="1" dirty="0">
                <a:solidFill>
                  <a:srgbClr val="C00000"/>
                </a:solidFill>
                <a:latin typeface="Times New Roman" panose="02020603050405020304" pitchFamily="18" charset="0"/>
                <a:cs typeface="Times New Roman" panose="02020603050405020304" pitchFamily="18" charset="0"/>
                <a:sym typeface="Wingdings" panose="05000000000000000000"/>
              </a:rPr>
              <a:t>Sự nghiệp không thuận lợi, song lại chứng tỏ được tài năng hơn người của </a:t>
            </a:r>
            <a:r>
              <a:rPr lang="en-US" sz="2200" b="1" dirty="0" smtClean="0">
                <a:solidFill>
                  <a:srgbClr val="C00000"/>
                </a:solidFill>
                <a:latin typeface="Times New Roman" panose="02020603050405020304" pitchFamily="18" charset="0"/>
                <a:cs typeface="Times New Roman" panose="02020603050405020304" pitchFamily="18" charset="0"/>
                <a:sym typeface="Wingdings" panose="05000000000000000000"/>
              </a:rPr>
              <a:t> </a:t>
            </a:r>
            <a:r>
              <a:rPr lang="vi-VN" sz="2200" b="1" dirty="0" smtClean="0">
                <a:solidFill>
                  <a:srgbClr val="C00000"/>
                </a:solidFill>
                <a:latin typeface="Times New Roman" panose="02020603050405020304" pitchFamily="18" charset="0"/>
                <a:cs typeface="Times New Roman" panose="02020603050405020304" pitchFamily="18" charset="0"/>
                <a:sym typeface="Wingdings" panose="05000000000000000000"/>
              </a:rPr>
              <a:t>nhà </a:t>
            </a:r>
            <a:r>
              <a:rPr lang="vi-VN" sz="2200" b="1" dirty="0">
                <a:solidFill>
                  <a:srgbClr val="C00000"/>
                </a:solidFill>
                <a:latin typeface="Times New Roman" panose="02020603050405020304" pitchFamily="18" charset="0"/>
                <a:cs typeface="Times New Roman" panose="02020603050405020304" pitchFamily="18" charset="0"/>
                <a:sym typeface="Wingdings" panose="05000000000000000000"/>
              </a:rPr>
              <a:t>thơ. Đấy là cách chơi ngông dựa trên bản lĩnh, tài năng và sự nghiệp của chính mình. </a:t>
            </a:r>
            <a:endParaRPr lang="en-US" sz="2200" b="1" dirty="0">
              <a:solidFill>
                <a:srgbClr val="C00000"/>
              </a:solidFill>
              <a:latin typeface="Times New Roman" panose="02020603050405020304" pitchFamily="18" charset="0"/>
              <a:cs typeface="Times New Roman" panose="02020603050405020304" pitchFamily="18" charset="0"/>
            </a:endParaRPr>
          </a:p>
          <a:p>
            <a:pPr marL="0" lv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b="1" dirty="0" smtClean="0">
              <a:solidFill>
                <a:srgbClr val="C00000"/>
              </a:solidFill>
              <a:latin typeface="Times New Roman" panose="02020603050405020304" pitchFamily="18" charset="0"/>
              <a:cs typeface="Times New Roman" panose="02020603050405020304" pitchFamily="18" charset="0"/>
              <a:sym typeface="Wingdings" panose="05000000000000000000"/>
            </a:endParaRPr>
          </a:p>
          <a:p>
            <a:pPr marL="0" indent="0">
              <a:buNone/>
            </a:pPr>
            <a:endParaRPr lang="en-US" sz="2000" b="1" dirty="0">
              <a:solidFill>
                <a:srgbClr val="C00000"/>
              </a:solidFill>
              <a:latin typeface="Times New Roman" panose="02020603050405020304" pitchFamily="18" charset="0"/>
              <a:cs typeface="Times New Roman" panose="02020603050405020304" pitchFamily="18" charset="0"/>
              <a:sym typeface="Wingdings" panose="05000000000000000000"/>
            </a:endParaRPr>
          </a:p>
          <a:p>
            <a:pPr marL="0" indent="0">
              <a:buNone/>
            </a:pPr>
            <a:endParaRPr lang="en-US" sz="2000" b="1" dirty="0" smtClean="0">
              <a:solidFill>
                <a:srgbClr val="C00000"/>
              </a:solidFill>
              <a:latin typeface="Times New Roman" panose="02020603050405020304" pitchFamily="18" charset="0"/>
              <a:cs typeface="Times New Roman" panose="02020603050405020304" pitchFamily="18" charset="0"/>
              <a:sym typeface="Wingdings" panose="05000000000000000000"/>
            </a:endParaRPr>
          </a:p>
          <a:p>
            <a:pPr marL="0" indent="0">
              <a:buNone/>
            </a:pPr>
            <a:endParaRPr lang="en-US" sz="2000" b="1" dirty="0">
              <a:solidFill>
                <a:srgbClr val="C00000"/>
              </a:solidFill>
              <a:latin typeface="Times New Roman" panose="02020603050405020304" pitchFamily="18" charset="0"/>
              <a:cs typeface="Times New Roman" panose="02020603050405020304" pitchFamily="18" charset="0"/>
              <a:sym typeface="Wingdings" panose="0500000000000000000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10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wipe(left)">
                                      <p:cBhvr>
                                        <p:cTn id="12" dur="1000"/>
                                        <p:tgtEl>
                                          <p:spTgt spid="7">
                                            <p:txEl>
                                              <p:pRg st="3" end="3"/>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Effect transition="in" filter="wipe(left)">
                                      <p:cBhvr>
                                        <p:cTn id="15" dur="1000"/>
                                        <p:tgtEl>
                                          <p:spTgt spid="7">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7">
                                            <p:txEl>
                                              <p:pRg st="5" end="5"/>
                                            </p:txEl>
                                          </p:spTgt>
                                        </p:tgtEl>
                                        <p:attrNameLst>
                                          <p:attrName>style.visibility</p:attrName>
                                        </p:attrNameLst>
                                      </p:cBhvr>
                                      <p:to>
                                        <p:strVal val="visible"/>
                                      </p:to>
                                    </p:set>
                                    <p:animEffect transition="in" filter="wipe(left)">
                                      <p:cBhvr>
                                        <p:cTn id="18" dur="1000"/>
                                        <p:tgtEl>
                                          <p:spTgt spid="7">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animEffect transition="in" filter="wipe(left)">
                                      <p:cBhvr>
                                        <p:cTn id="23" dur="500"/>
                                        <p:tgtEl>
                                          <p:spTgt spid="7">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7">
                                            <p:txEl>
                                              <p:pRg st="7" end="7"/>
                                            </p:txEl>
                                          </p:spTgt>
                                        </p:tgtEl>
                                        <p:attrNameLst>
                                          <p:attrName>style.visibility</p:attrName>
                                        </p:attrNameLst>
                                      </p:cBhvr>
                                      <p:to>
                                        <p:strVal val="visible"/>
                                      </p:to>
                                    </p:set>
                                    <p:animEffect transition="in" filter="wipe(left)">
                                      <p:cBhvr>
                                        <p:cTn id="28" dur="500"/>
                                        <p:tgtEl>
                                          <p:spTgt spid="7">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animEffect transition="in" filter="wipe(left)">
                                      <p:cBhvr>
                                        <p:cTn id="33" dur="500"/>
                                        <p:tgtEl>
                                          <p:spTgt spid="7">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7">
                                            <p:txEl>
                                              <p:pRg st="9" end="9"/>
                                            </p:txEl>
                                          </p:spTgt>
                                        </p:tgtEl>
                                        <p:attrNameLst>
                                          <p:attrName>style.visibility</p:attrName>
                                        </p:attrNameLst>
                                      </p:cBhvr>
                                      <p:to>
                                        <p:strVal val="visible"/>
                                      </p:to>
                                    </p:set>
                                    <p:animEffect transition="in" filter="wipe(left)">
                                      <p:cBhvr>
                                        <p:cTn id="38" dur="500"/>
                                        <p:tgtEl>
                                          <p:spTgt spid="7">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Effect transition="in" filter="wipe(left)">
                                      <p:cBhvr>
                                        <p:cTn id="43" dur="500"/>
                                        <p:tgtEl>
                                          <p:spTgt spid="7">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7">
                                            <p:txEl>
                                              <p:pRg st="11" end="11"/>
                                            </p:txEl>
                                          </p:spTgt>
                                        </p:tgtEl>
                                        <p:attrNameLst>
                                          <p:attrName>style.visibility</p:attrName>
                                        </p:attrNameLst>
                                      </p:cBhvr>
                                      <p:to>
                                        <p:strVal val="visible"/>
                                      </p:to>
                                    </p:set>
                                    <p:animEffect transition="in" filter="wipe(left)">
                                      <p:cBhvr>
                                        <p:cTn id="48" dur="500"/>
                                        <p:tgtEl>
                                          <p:spTgt spid="7">
                                            <p:txEl>
                                              <p:pRg st="11" end="1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7">
                                            <p:txEl>
                                              <p:pRg st="12" end="12"/>
                                            </p:txEl>
                                          </p:spTgt>
                                        </p:tgtEl>
                                        <p:attrNameLst>
                                          <p:attrName>style.visibility</p:attrName>
                                        </p:attrNameLst>
                                      </p:cBhvr>
                                      <p:to>
                                        <p:strVal val="visible"/>
                                      </p:to>
                                    </p:set>
                                    <p:animEffect transition="in" filter="wipe(left)">
                                      <p:cBhvr>
                                        <p:cTn id="53" dur="1000"/>
                                        <p:tgtEl>
                                          <p:spTgt spid="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20771"/>
            <a:ext cx="8686800" cy="6423297"/>
          </a:xfrm>
          <a:prstGeom prst="rect">
            <a:avLst/>
          </a:prstGeom>
          <a:noFill/>
        </p:spPr>
        <p:txBody>
          <a:bodyPr wrap="square" rtlCol="0">
            <a:spAutoFit/>
          </a:bodyPr>
          <a:lstStyle/>
          <a:p>
            <a:pPr lvl="0">
              <a:lnSpc>
                <a:spcPct val="85000"/>
              </a:lnSpc>
            </a:pPr>
            <a:r>
              <a:rPr lang="en-US" sz="2800" dirty="0" smtClean="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3. </a:t>
            </a:r>
            <a:r>
              <a:rPr lang="vi-VN" sz="2600" b="1" dirty="0" smtClean="0">
                <a:latin typeface="Times New Roman" panose="02020603050405020304" pitchFamily="18" charset="0"/>
                <a:cs typeface="Times New Roman" panose="02020603050405020304" pitchFamily="18" charset="0"/>
              </a:rPr>
              <a:t>Ngất ngư</a:t>
            </a:r>
            <a:r>
              <a:rPr lang="en-US" sz="2600" b="1" dirty="0" smtClean="0">
                <a:latin typeface="Times New Roman" panose="02020603050405020304" pitchFamily="18" charset="0"/>
                <a:cs typeface="Times New Roman" panose="02020603050405020304" pitchFamily="18" charset="0"/>
              </a:rPr>
              <a:t>ở</a:t>
            </a:r>
            <a:r>
              <a:rPr lang="vi-VN" sz="2600" b="1" dirty="0" smtClean="0">
                <a:latin typeface="Times New Roman" panose="02020603050405020304" pitchFamily="18" charset="0"/>
                <a:cs typeface="Times New Roman" panose="02020603050405020304" pitchFamily="18" charset="0"/>
              </a:rPr>
              <a:t>ng </a:t>
            </a:r>
            <a:r>
              <a:rPr lang="vi-VN" sz="2600" b="1" dirty="0">
                <a:latin typeface="Times New Roman" panose="02020603050405020304" pitchFamily="18" charset="0"/>
                <a:cs typeface="Times New Roman" panose="02020603050405020304" pitchFamily="18" charset="0"/>
              </a:rPr>
              <a:t>khi về </a:t>
            </a:r>
            <a:r>
              <a:rPr lang="vi-VN" sz="2600" b="1" dirty="0" smtClean="0">
                <a:latin typeface="Times New Roman" panose="02020603050405020304" pitchFamily="18" charset="0"/>
                <a:cs typeface="Times New Roman" panose="02020603050405020304" pitchFamily="18" charset="0"/>
              </a:rPr>
              <a:t>hưu</a:t>
            </a:r>
            <a:r>
              <a:rPr lang="en-US" sz="2600" b="1" dirty="0" smtClean="0">
                <a:latin typeface="Times New Roman" panose="02020603050405020304" pitchFamily="18" charset="0"/>
                <a:cs typeface="Times New Roman" panose="02020603050405020304" pitchFamily="18" charset="0"/>
              </a:rPr>
              <a:t>:</a:t>
            </a:r>
          </a:p>
          <a:p>
            <a:pPr>
              <a:lnSpc>
                <a:spcPct val="85000"/>
              </a:lnSpc>
            </a:pPr>
            <a:r>
              <a:rPr lang="vi-VN" sz="2400" b="1" u="sng" dirty="0" smtClean="0">
                <a:latin typeface="Times New Roman" panose="02020603050405020304" pitchFamily="18" charset="0"/>
                <a:cs typeface="Times New Roman" panose="02020603050405020304" pitchFamily="18" charset="0"/>
              </a:rPr>
              <a:t>* </a:t>
            </a:r>
            <a:r>
              <a:rPr lang="vi-VN" sz="2400" b="1" u="sng" dirty="0">
                <a:latin typeface="Times New Roman" panose="02020603050405020304" pitchFamily="18" charset="0"/>
                <a:cs typeface="Times New Roman" panose="02020603050405020304" pitchFamily="18" charset="0"/>
              </a:rPr>
              <a:t>Những việc làm khác người, trêu ngươi:</a:t>
            </a:r>
            <a:endParaRPr lang="en-US" sz="2400" b="1" u="sng" dirty="0">
              <a:latin typeface="Times New Roman" panose="02020603050405020304" pitchFamily="18" charset="0"/>
              <a:cs typeface="Times New Roman" panose="02020603050405020304" pitchFamily="18" charset="0"/>
            </a:endParaRPr>
          </a:p>
          <a:p>
            <a:pPr marL="342900" indent="-342900">
              <a:lnSpc>
                <a:spcPct val="85000"/>
              </a:lnSpc>
            </a:pPr>
            <a:r>
              <a:rPr lang="en-US" sz="2400" dirty="0" smtClean="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Cưỡi </a:t>
            </a:r>
            <a:r>
              <a:rPr lang="vi-VN" sz="2400" dirty="0">
                <a:latin typeface="Times New Roman" panose="02020603050405020304" pitchFamily="18" charset="0"/>
                <a:cs typeface="Times New Roman" panose="02020603050405020304" pitchFamily="18" charset="0"/>
              </a:rPr>
              <a:t>bò vàng, đeo đạc ngựa </a:t>
            </a:r>
            <a:endParaRPr lang="en-US" sz="2400" dirty="0" smtClean="0">
              <a:latin typeface="Times New Roman" panose="02020603050405020304" pitchFamily="18" charset="0"/>
              <a:cs typeface="Times New Roman" panose="02020603050405020304" pitchFamily="18" charset="0"/>
            </a:endParaRPr>
          </a:p>
          <a:p>
            <a:pPr>
              <a:lnSpc>
                <a:spcPct val="85000"/>
              </a:lnSpc>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Sống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ngược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đời</a:t>
            </a:r>
            <a:r>
              <a:rPr lang="en-US" sz="2400" dirty="0" smtClean="0">
                <a:latin typeface="Times New Roman" panose="02020603050405020304" pitchFamily="18" charset="0"/>
                <a:cs typeface="Times New Roman" panose="02020603050405020304" pitchFamily="18" charset="0"/>
              </a:rPr>
              <a:t>.</a:t>
            </a:r>
          </a:p>
          <a:p>
            <a:pPr marL="342900" indent="-342900">
              <a:lnSpc>
                <a:spcPct val="85000"/>
              </a:lnSpc>
            </a:pPr>
            <a:r>
              <a:rPr lang="en-US" sz="2400" dirty="0" smtClean="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Đưa </a:t>
            </a:r>
            <a:r>
              <a:rPr lang="vi-VN" sz="2400" dirty="0">
                <a:latin typeface="Times New Roman" panose="02020603050405020304" pitchFamily="18" charset="0"/>
                <a:cs typeface="Times New Roman" panose="02020603050405020304" pitchFamily="18" charset="0"/>
              </a:rPr>
              <a:t>đào hát đi chùa, đi ngao du đây đó. </a:t>
            </a:r>
            <a:endParaRPr lang="en-US" sz="2400" dirty="0" smtClean="0">
              <a:latin typeface="Times New Roman" panose="02020603050405020304" pitchFamily="18" charset="0"/>
              <a:cs typeface="Times New Roman" panose="02020603050405020304" pitchFamily="18" charset="0"/>
            </a:endParaRPr>
          </a:p>
          <a:p>
            <a:pPr>
              <a:lnSpc>
                <a:spcPct val="85000"/>
              </a:lnSpc>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tính thích chơi </a:t>
            </a:r>
            <a:r>
              <a:rPr lang="vi-VN" sz="2400" dirty="0" smtClean="0">
                <a:latin typeface="Times New Roman" panose="02020603050405020304" pitchFamily="18" charset="0"/>
                <a:cs typeface="Times New Roman" panose="02020603050405020304" pitchFamily="18" charset="0"/>
              </a:rPr>
              <a:t>ngông, </a:t>
            </a:r>
            <a:r>
              <a:rPr lang="vi-VN" sz="2400" dirty="0">
                <a:latin typeface="Times New Roman" panose="02020603050405020304" pitchFamily="18" charset="0"/>
                <a:cs typeface="Times New Roman" panose="02020603050405020304" pitchFamily="18" charset="0"/>
              </a:rPr>
              <a:t>đồng thời </a:t>
            </a:r>
            <a:r>
              <a:rPr lang="vi-VN" sz="2400" dirty="0"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thấy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yêu</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thích sâu sắc tới nghệ thuật ca </a:t>
            </a:r>
            <a:r>
              <a:rPr lang="vi-VN" sz="2400" dirty="0" smtClean="0">
                <a:latin typeface="Times New Roman" panose="02020603050405020304" pitchFamily="18" charset="0"/>
                <a:cs typeface="Times New Roman" panose="02020603050405020304" pitchFamily="18" charset="0"/>
              </a:rPr>
              <a:t>trù</a:t>
            </a:r>
            <a:r>
              <a:rPr lang="en-US" sz="2400" dirty="0" smtClean="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pPr>
              <a:lnSpc>
                <a:spcPct val="85000"/>
              </a:lnSpc>
            </a:pP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b="1" dirty="0" err="1" smtClean="0">
                <a:solidFill>
                  <a:srgbClr val="C00000"/>
                </a:solidFill>
                <a:latin typeface="Times New Roman" panose="02020603050405020304" pitchFamily="18" charset="0"/>
                <a:cs typeface="Times New Roman" panose="02020603050405020304" pitchFamily="18" charset="0"/>
              </a:rPr>
              <a:t>Lối</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cs typeface="Times New Roman" panose="02020603050405020304" pitchFamily="18" charset="0"/>
              </a:rPr>
              <a:t>sống ngược ngạo, trái khoáy để ngạo đời thể hiện khát vọng tự do, tự tại của một con người muốn </a:t>
            </a:r>
            <a:r>
              <a:rPr lang="en-US" sz="2400" b="1" dirty="0" err="1">
                <a:solidFill>
                  <a:srgbClr val="C00000"/>
                </a:solidFill>
                <a:latin typeface="Times New Roman" panose="02020603050405020304" pitchFamily="18" charset="0"/>
                <a:cs typeface="Times New Roman" panose="02020603050405020304" pitchFamily="18" charset="0"/>
              </a:rPr>
              <a:t>phá</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smtClean="0">
                <a:solidFill>
                  <a:srgbClr val="C00000"/>
                </a:solidFill>
                <a:latin typeface="Times New Roman" panose="02020603050405020304" pitchFamily="18" charset="0"/>
                <a:cs typeface="Times New Roman" panose="02020603050405020304" pitchFamily="18" charset="0"/>
              </a:rPr>
              <a:t>cách</a:t>
            </a:r>
            <a:r>
              <a:rPr lang="en-US" sz="2400" b="1" dirty="0" smtClean="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a:p>
            <a:pPr>
              <a:lnSpc>
                <a:spcPct val="85000"/>
              </a:lnSpc>
            </a:pPr>
            <a:r>
              <a:rPr lang="vi-VN" sz="2400" b="1" u="sng" dirty="0">
                <a:latin typeface="Times New Roman" panose="02020603050405020304" pitchFamily="18" charset="0"/>
                <a:cs typeface="Times New Roman" panose="02020603050405020304" pitchFamily="18" charset="0"/>
              </a:rPr>
              <a:t>* Sự thay đổi, chuyển biến trong cuộc </a:t>
            </a:r>
            <a:r>
              <a:rPr lang="vi-VN" sz="2400" b="1" u="sng" dirty="0" smtClean="0">
                <a:latin typeface="Times New Roman" panose="02020603050405020304" pitchFamily="18" charset="0"/>
                <a:cs typeface="Times New Roman" panose="02020603050405020304" pitchFamily="18" charset="0"/>
              </a:rPr>
              <a:t>đời: </a:t>
            </a:r>
            <a:r>
              <a:rPr lang="vi-VN" sz="2400" b="1" u="sng" dirty="0">
                <a:latin typeface="Times New Roman" panose="02020603050405020304" pitchFamily="18" charset="0"/>
                <a:cs typeface="Times New Roman" panose="02020603050405020304" pitchFamily="18" charset="0"/>
              </a:rPr>
              <a:t>Tay cầm kiếm </a:t>
            </a:r>
            <a:r>
              <a:rPr lang="vi-VN" sz="2400" b="1" u="sng" dirty="0" smtClean="0">
                <a:latin typeface="Times New Roman" panose="02020603050405020304" pitchFamily="18" charset="0"/>
                <a:cs typeface="Times New Roman" panose="02020603050405020304" pitchFamily="18" charset="0"/>
              </a:rPr>
              <a:t>→</a:t>
            </a:r>
            <a:r>
              <a:rPr lang="en-US" sz="2400" b="1" u="sng" dirty="0" smtClean="0">
                <a:latin typeface="Times New Roman" panose="02020603050405020304" pitchFamily="18" charset="0"/>
                <a:cs typeface="Times New Roman" panose="02020603050405020304" pitchFamily="18" charset="0"/>
              </a:rPr>
              <a:t> </a:t>
            </a:r>
            <a:r>
              <a:rPr lang="vi-VN" sz="2400" b="1" u="sng" dirty="0" smtClean="0">
                <a:latin typeface="Times New Roman" panose="02020603050405020304" pitchFamily="18" charset="0"/>
                <a:cs typeface="Times New Roman" panose="02020603050405020304" pitchFamily="18" charset="0"/>
              </a:rPr>
              <a:t>dạng </a:t>
            </a:r>
            <a:r>
              <a:rPr lang="vi-VN" sz="2400" b="1" u="sng" dirty="0">
                <a:latin typeface="Times New Roman" panose="02020603050405020304" pitchFamily="18" charset="0"/>
                <a:cs typeface="Times New Roman" panose="02020603050405020304" pitchFamily="18" charset="0"/>
              </a:rPr>
              <a:t>từ </a:t>
            </a:r>
            <a:r>
              <a:rPr lang="vi-VN" sz="2400" b="1" u="sng" dirty="0" smtClean="0">
                <a:latin typeface="Times New Roman" panose="02020603050405020304" pitchFamily="18" charset="0"/>
                <a:cs typeface="Times New Roman" panose="02020603050405020304" pitchFamily="18" charset="0"/>
              </a:rPr>
              <a:t>bi</a:t>
            </a:r>
            <a:r>
              <a:rPr lang="en-US" sz="2400" b="1" u="sng" dirty="0" smtClean="0">
                <a:latin typeface="Times New Roman" panose="02020603050405020304" pitchFamily="18" charset="0"/>
                <a:cs typeface="Times New Roman" panose="02020603050405020304" pitchFamily="18" charset="0"/>
              </a:rPr>
              <a:t>:</a:t>
            </a:r>
            <a:endParaRPr lang="en-US" sz="2400" b="1" u="sng" dirty="0">
              <a:latin typeface="Times New Roman" panose="02020603050405020304" pitchFamily="18" charset="0"/>
              <a:cs typeface="Times New Roman" panose="02020603050405020304" pitchFamily="18" charset="0"/>
            </a:endParaRPr>
          </a:p>
          <a:p>
            <a:pPr>
              <a:lnSpc>
                <a:spcPct val="85000"/>
              </a:lnSpc>
            </a:pPr>
            <a:r>
              <a:rPr lang="en-US" altLang="en-US" sz="2400" dirty="0" smtClean="0">
                <a:latin typeface="Times New Roman" panose="02020603050405020304" pitchFamily="18" charset="0"/>
                <a:cs typeface="Times New Roman" panose="02020603050405020304" pitchFamily="18" charset="0"/>
              </a:rPr>
              <a:t>  </a:t>
            </a:r>
            <a:r>
              <a:rPr lang="vi-VN" altLang="en-US" sz="2400" dirty="0" smtClean="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Sử dụng nghệ thuật đối lập: </a:t>
            </a:r>
          </a:p>
          <a:p>
            <a:pPr>
              <a:lnSpc>
                <a:spcPct val="85000"/>
              </a:lnSpc>
            </a:pPr>
            <a:r>
              <a:rPr lang="en-US" altLang="en-US" sz="2400" dirty="0" smtClean="0">
                <a:latin typeface="Times New Roman" panose="02020603050405020304" pitchFamily="18" charset="0"/>
                <a:cs typeface="Times New Roman" panose="02020603050405020304" pitchFamily="18" charset="0"/>
              </a:rPr>
              <a:t>  </a:t>
            </a:r>
            <a:r>
              <a:rPr lang="vi-VN" altLang="en-US" sz="2400" dirty="0" smtClean="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Tay </a:t>
            </a:r>
            <a:r>
              <a:rPr lang="en-US" altLang="en-US" sz="2400" dirty="0" err="1" smtClean="0">
                <a:latin typeface="Times New Roman" panose="02020603050405020304" pitchFamily="18" charset="0"/>
                <a:cs typeface="Times New Roman" panose="02020603050405020304" pitchFamily="18" charset="0"/>
              </a:rPr>
              <a:t>kiếm</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cung</a:t>
            </a:r>
            <a:r>
              <a:rPr lang="vi-VN" altLang="en-US" sz="2400" dirty="0" smtClean="0">
                <a:latin typeface="Times New Roman" panose="02020603050405020304" pitchFamily="18" charset="0"/>
                <a:cs typeface="Times New Roman" panose="02020603050405020304" pitchFamily="18" charset="0"/>
              </a:rPr>
              <a:t>:</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người</a:t>
            </a:r>
            <a:r>
              <a:rPr lang="vi-VN" altLang="en-US" sz="2400" dirty="0" smtClean="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anh </a:t>
            </a:r>
            <a:r>
              <a:rPr lang="vi-VN" altLang="en-US" sz="2400" dirty="0" smtClean="0">
                <a:latin typeface="Times New Roman" panose="02020603050405020304" pitchFamily="18" charset="0"/>
                <a:cs typeface="Times New Roman" panose="02020603050405020304" pitchFamily="18" charset="0"/>
              </a:rPr>
              <a:t>h</a:t>
            </a:r>
            <a:r>
              <a:rPr lang="en-US" altLang="en-US" sz="2400" dirty="0" err="1" smtClean="0">
                <a:latin typeface="Times New Roman" panose="02020603050405020304" pitchFamily="18" charset="0"/>
                <a:cs typeface="Times New Roman" panose="02020603050405020304" pitchFamily="18" charset="0"/>
              </a:rPr>
              <a:t>ùng</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chiến</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trận</a:t>
            </a:r>
            <a:endParaRPr lang="vi-VN" altLang="en-US" sz="2400" dirty="0">
              <a:latin typeface="Times New Roman" panose="02020603050405020304" pitchFamily="18" charset="0"/>
              <a:cs typeface="Times New Roman" panose="02020603050405020304" pitchFamily="18" charset="0"/>
            </a:endParaRPr>
          </a:p>
          <a:p>
            <a:pPr>
              <a:lnSpc>
                <a:spcPct val="85000"/>
              </a:lnSpc>
            </a:pPr>
            <a:r>
              <a:rPr lang="en-US" altLang="en-US" sz="2400" dirty="0" smtClean="0">
                <a:latin typeface="Times New Roman" panose="02020603050405020304" pitchFamily="18" charset="0"/>
                <a:cs typeface="Times New Roman" panose="02020603050405020304" pitchFamily="18" charset="0"/>
              </a:rPr>
              <a:t>  </a:t>
            </a:r>
            <a:r>
              <a:rPr lang="vi-VN" altLang="en-US" sz="2400" dirty="0" smtClean="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Dạng từ bi: con người trần thế bình thường</a:t>
            </a:r>
            <a:endParaRPr lang="en-US" sz="2400" dirty="0">
              <a:latin typeface="Times New Roman" panose="02020603050405020304" pitchFamily="18" charset="0"/>
              <a:cs typeface="Times New Roman" panose="02020603050405020304" pitchFamily="18" charset="0"/>
            </a:endParaRPr>
          </a:p>
          <a:p>
            <a:pPr>
              <a:lnSpc>
                <a:spcPct val="85000"/>
              </a:lnSpc>
            </a:pPr>
            <a:r>
              <a:rPr lang="vi-VN" sz="2400" b="1" dirty="0" smtClean="0">
                <a:solidFill>
                  <a:srgbClr val="C00000"/>
                </a:solidFill>
                <a:latin typeface="Times New Roman" panose="02020603050405020304" pitchFamily="18" charset="0"/>
                <a:cs typeface="Times New Roman" panose="02020603050405020304" pitchFamily="18" charset="0"/>
              </a:rPr>
              <a:t>→</a:t>
            </a:r>
            <a:r>
              <a:rPr lang="en-US" sz="2400" b="1" dirty="0" smtClean="0">
                <a:solidFill>
                  <a:srgbClr val="C00000"/>
                </a:solidFill>
                <a:latin typeface="Times New Roman" panose="02020603050405020304" pitchFamily="18" charset="0"/>
                <a:cs typeface="Times New Roman" panose="02020603050405020304" pitchFamily="18" charset="0"/>
              </a:rPr>
              <a:t> B</a:t>
            </a:r>
            <a:r>
              <a:rPr lang="vi-VN" sz="2400" b="1" dirty="0" smtClean="0">
                <a:solidFill>
                  <a:srgbClr val="C00000"/>
                </a:solidFill>
                <a:latin typeface="Times New Roman" panose="02020603050405020304" pitchFamily="18" charset="0"/>
                <a:cs typeface="Times New Roman" panose="02020603050405020304" pitchFamily="18" charset="0"/>
              </a:rPr>
              <a:t>ước </a:t>
            </a:r>
            <a:r>
              <a:rPr lang="vi-VN" sz="2400" b="1" dirty="0">
                <a:solidFill>
                  <a:srgbClr val="C00000"/>
                </a:solidFill>
                <a:latin typeface="Times New Roman" panose="02020603050405020304" pitchFamily="18" charset="0"/>
                <a:cs typeface="Times New Roman" panose="02020603050405020304" pitchFamily="18" charset="0"/>
              </a:rPr>
              <a:t>chuyển mình trong cuộc đời thi </a:t>
            </a:r>
            <a:r>
              <a:rPr lang="vi-VN" sz="2400" b="1" dirty="0" smtClean="0">
                <a:solidFill>
                  <a:srgbClr val="C00000"/>
                </a:solidFill>
                <a:latin typeface="Times New Roman" panose="02020603050405020304" pitchFamily="18" charset="0"/>
                <a:cs typeface="Times New Roman" panose="02020603050405020304" pitchFamily="18" charset="0"/>
              </a:rPr>
              <a:t>sĩ</a:t>
            </a:r>
            <a:r>
              <a:rPr lang="en-US" sz="2400" b="1" dirty="0" smtClean="0">
                <a:solidFill>
                  <a:srgbClr val="C00000"/>
                </a:solidFill>
                <a:latin typeface="Times New Roman" panose="02020603050405020304" pitchFamily="18" charset="0"/>
                <a:cs typeface="Times New Roman" panose="02020603050405020304" pitchFamily="18" charset="0"/>
              </a:rPr>
              <a:t>: R</a:t>
            </a:r>
            <a:r>
              <a:rPr lang="vi-VN" sz="2400" b="1" dirty="0" smtClean="0">
                <a:solidFill>
                  <a:srgbClr val="C00000"/>
                </a:solidFill>
                <a:latin typeface="Times New Roman" panose="02020603050405020304" pitchFamily="18" charset="0"/>
                <a:cs typeface="Times New Roman" panose="02020603050405020304" pitchFamily="18" charset="0"/>
              </a:rPr>
              <a:t>ời </a:t>
            </a:r>
            <a:r>
              <a:rPr lang="vi-VN" sz="2400" b="1" dirty="0">
                <a:solidFill>
                  <a:srgbClr val="C00000"/>
                </a:solidFill>
                <a:latin typeface="Times New Roman" panose="02020603050405020304" pitchFamily="18" charset="0"/>
                <a:cs typeface="Times New Roman" panose="02020603050405020304" pitchFamily="18" charset="0"/>
              </a:rPr>
              <a:t>bỏ công danh để về với lối sống giản dị của người bình thường, tay không bị máu tanh vấy </a:t>
            </a:r>
            <a:r>
              <a:rPr lang="vi-VN" sz="2400" b="1" dirty="0" smtClean="0">
                <a:solidFill>
                  <a:srgbClr val="C00000"/>
                </a:solidFill>
                <a:latin typeface="Times New Roman" panose="02020603050405020304" pitchFamily="18" charset="0"/>
                <a:cs typeface="Times New Roman" panose="02020603050405020304" pitchFamily="18" charset="0"/>
              </a:rPr>
              <a:t>bẩn</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cs typeface="Times New Roman" panose="02020603050405020304" pitchFamily="18" charset="0"/>
              </a:rPr>
              <a:t>b</a:t>
            </a:r>
            <a:r>
              <a:rPr lang="vi-VN" sz="2400" b="1" dirty="0" smtClean="0">
                <a:solidFill>
                  <a:srgbClr val="C00000"/>
                </a:solidFill>
                <a:latin typeface="Times New Roman" panose="02020603050405020304" pitchFamily="18" charset="0"/>
                <a:cs typeface="Times New Roman" panose="02020603050405020304" pitchFamily="18" charset="0"/>
              </a:rPr>
              <a:t>ảo </a:t>
            </a:r>
            <a:r>
              <a:rPr lang="vi-VN" sz="2400" b="1" dirty="0">
                <a:solidFill>
                  <a:srgbClr val="C00000"/>
                </a:solidFill>
                <a:latin typeface="Times New Roman" panose="02020603050405020304" pitchFamily="18" charset="0"/>
                <a:cs typeface="Times New Roman" panose="02020603050405020304" pitchFamily="18" charset="0"/>
              </a:rPr>
              <a:t>vệ lối sống thanh sạch, sống an nhàn, nhàn thân lẫn nhàn tâm.</a:t>
            </a:r>
          </a:p>
          <a:p>
            <a:pPr>
              <a:lnSpc>
                <a:spcPct val="85000"/>
              </a:lnSpc>
            </a:pPr>
            <a:r>
              <a:rPr lang="vi-VN" sz="2400" b="1" dirty="0" smtClean="0">
                <a:solidFill>
                  <a:schemeClr val="tx2">
                    <a:lumMod val="50000"/>
                  </a:schemeClr>
                </a:solidFill>
                <a:latin typeface="Times New Roman" panose="02020603050405020304" pitchFamily="18" charset="0"/>
                <a:cs typeface="Times New Roman" panose="02020603050405020304" pitchFamily="18" charset="0"/>
                <a:sym typeface="Wingdings" panose="05000000000000000000"/>
              </a:rPr>
              <a:t> </a:t>
            </a:r>
            <a:r>
              <a:rPr lang="vi-VN" sz="2400" b="1" dirty="0" smtClean="0">
                <a:solidFill>
                  <a:schemeClr val="tx2">
                    <a:lumMod val="50000"/>
                  </a:schemeClr>
                </a:solidFill>
                <a:latin typeface="Times New Roman" panose="02020603050405020304" pitchFamily="18" charset="0"/>
                <a:cs typeface="Times New Roman" panose="02020603050405020304" pitchFamily="18" charset="0"/>
              </a:rPr>
              <a:t>Tâm </a:t>
            </a:r>
            <a:r>
              <a:rPr lang="vi-VN" sz="2400" b="1" dirty="0">
                <a:solidFill>
                  <a:schemeClr val="tx2">
                    <a:lumMod val="50000"/>
                  </a:schemeClr>
                </a:solidFill>
                <a:latin typeface="Times New Roman" panose="02020603050405020304" pitchFamily="18" charset="0"/>
                <a:cs typeface="Times New Roman" panose="02020603050405020304" pitchFamily="18" charset="0"/>
              </a:rPr>
              <a:t>hồn tự do, cái ngất </a:t>
            </a:r>
            <a:r>
              <a:rPr lang="vi-VN" sz="2400" b="1" dirty="0" smtClean="0">
                <a:solidFill>
                  <a:schemeClr val="tx2">
                    <a:lumMod val="50000"/>
                  </a:schemeClr>
                </a:solidFill>
                <a:latin typeface="Times New Roman" panose="02020603050405020304" pitchFamily="18" charset="0"/>
                <a:cs typeface="Times New Roman" panose="02020603050405020304" pitchFamily="18" charset="0"/>
              </a:rPr>
              <a:t>ngư</a:t>
            </a:r>
            <a:r>
              <a:rPr lang="en-US" sz="2400" b="1" dirty="0" smtClean="0">
                <a:solidFill>
                  <a:schemeClr val="tx2">
                    <a:lumMod val="50000"/>
                  </a:schemeClr>
                </a:solidFill>
                <a:latin typeface="Times New Roman" panose="02020603050405020304" pitchFamily="18" charset="0"/>
                <a:cs typeface="Times New Roman" panose="02020603050405020304" pitchFamily="18" charset="0"/>
              </a:rPr>
              <a:t>ở</a:t>
            </a:r>
            <a:r>
              <a:rPr lang="vi-VN" sz="2400" b="1" dirty="0" smtClean="0">
                <a:solidFill>
                  <a:schemeClr val="tx2">
                    <a:lumMod val="50000"/>
                  </a:schemeClr>
                </a:solidFill>
                <a:latin typeface="Times New Roman" panose="02020603050405020304" pitchFamily="18" charset="0"/>
                <a:cs typeface="Times New Roman" panose="02020603050405020304" pitchFamily="18" charset="0"/>
              </a:rPr>
              <a:t>ng </a:t>
            </a:r>
            <a:r>
              <a:rPr lang="vi-VN" sz="2400" b="1" dirty="0">
                <a:solidFill>
                  <a:schemeClr val="tx2">
                    <a:lumMod val="50000"/>
                  </a:schemeClr>
                </a:solidFill>
                <a:latin typeface="Times New Roman" panose="02020603050405020304" pitchFamily="18" charset="0"/>
                <a:cs typeface="Times New Roman" panose="02020603050405020304" pitchFamily="18" charset="0"/>
              </a:rPr>
              <a:t>thật đến khôi hài, lập dị của một trang nam tử</a:t>
            </a:r>
            <a:r>
              <a:rPr lang="vi-VN" sz="2400" b="1" dirty="0" smtClean="0">
                <a:solidFill>
                  <a:schemeClr val="tx2">
                    <a:lumMod val="50000"/>
                  </a:schemeClr>
                </a:solidFill>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diamond(in)">
                                      <p:cBhvr>
                                        <p:cTn id="18" dur="20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diamond(in)">
                                      <p:cBhvr>
                                        <p:cTn id="23" dur="20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diamond(in)">
                                      <p:cBhvr>
                                        <p:cTn id="28" dur="20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diamond(in)">
                                      <p:cBhvr>
                                        <p:cTn id="33" dur="2000"/>
                                        <p:tgtEl>
                                          <p:spTgt spid="5">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5">
                                            <p:txEl>
                                              <p:pRg st="6" end="6"/>
                                            </p:txEl>
                                          </p:spTgt>
                                        </p:tgtEl>
                                        <p:attrNameLst>
                                          <p:attrName>style.visibility</p:attrName>
                                        </p:attrNameLst>
                                      </p:cBhvr>
                                      <p:to>
                                        <p:strVal val="visible"/>
                                      </p:to>
                                    </p:set>
                                    <p:anim calcmode="lin" valueType="num">
                                      <p:cBhvr>
                                        <p:cTn id="38" dur="1000" fill="hold"/>
                                        <p:tgtEl>
                                          <p:spTgt spid="5">
                                            <p:txEl>
                                              <p:pRg st="6" end="6"/>
                                            </p:txEl>
                                          </p:spTgt>
                                        </p:tgtEl>
                                        <p:attrNameLst>
                                          <p:attrName>ppt_x</p:attrName>
                                        </p:attrNameLst>
                                      </p:cBhvr>
                                      <p:tavLst>
                                        <p:tav tm="0">
                                          <p:val>
                                            <p:strVal val="#ppt_x-.2"/>
                                          </p:val>
                                        </p:tav>
                                        <p:tav tm="100000">
                                          <p:val>
                                            <p:strVal val="#ppt_x"/>
                                          </p:val>
                                        </p:tav>
                                      </p:tavLst>
                                    </p:anim>
                                    <p:anim calcmode="lin" valueType="num">
                                      <p:cBhvr>
                                        <p:cTn id="39" dur="1000" fill="hold"/>
                                        <p:tgtEl>
                                          <p:spTgt spid="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500"/>
                                        <p:tgtEl>
                                          <p:spTgt spid="5">
                                            <p:txEl>
                                              <p:pRg st="8" end="8"/>
                                            </p:txEl>
                                          </p:spTgt>
                                        </p:tgtEl>
                                        <p:attrNameLst>
                                          <p:attrName>ppt_y</p:attrName>
                                        </p:attrNameLst>
                                      </p:cBhvr>
                                      <p:tavLst>
                                        <p:tav tm="0">
                                          <p:val>
                                            <p:strVal val="#ppt_y+#ppt_h*1.125000"/>
                                          </p:val>
                                        </p:tav>
                                        <p:tav tm="100000">
                                          <p:val>
                                            <p:strVal val="#ppt_y"/>
                                          </p:val>
                                        </p:tav>
                                      </p:tavLst>
                                    </p:anim>
                                    <p:animEffect transition="in" filter="wipe(up)">
                                      <p:cBhvr>
                                        <p:cTn id="52" dur="500"/>
                                        <p:tgtEl>
                                          <p:spTgt spid="5">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4" fill="hold" nodeType="click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 calcmode="lin" valueType="num">
                                      <p:cBhvr additive="base">
                                        <p:cTn id="57" dur="500"/>
                                        <p:tgtEl>
                                          <p:spTgt spid="5">
                                            <p:txEl>
                                              <p:pRg st="9" end="9"/>
                                            </p:txEl>
                                          </p:spTgt>
                                        </p:tgtEl>
                                        <p:attrNameLst>
                                          <p:attrName>ppt_y</p:attrName>
                                        </p:attrNameLst>
                                      </p:cBhvr>
                                      <p:tavLst>
                                        <p:tav tm="0">
                                          <p:val>
                                            <p:strVal val="#ppt_y+#ppt_h*1.125000"/>
                                          </p:val>
                                        </p:tav>
                                        <p:tav tm="100000">
                                          <p:val>
                                            <p:strVal val="#ppt_y"/>
                                          </p:val>
                                        </p:tav>
                                      </p:tavLst>
                                    </p:anim>
                                    <p:animEffect transition="in" filter="wipe(up)">
                                      <p:cBhvr>
                                        <p:cTn id="58" dur="500"/>
                                        <p:tgtEl>
                                          <p:spTgt spid="5">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4" fill="hold"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500"/>
                                        <p:tgtEl>
                                          <p:spTgt spid="5">
                                            <p:txEl>
                                              <p:pRg st="10" end="10"/>
                                            </p:txEl>
                                          </p:spTgt>
                                        </p:tgtEl>
                                        <p:attrNameLst>
                                          <p:attrName>ppt_y</p:attrName>
                                        </p:attrNameLst>
                                      </p:cBhvr>
                                      <p:tavLst>
                                        <p:tav tm="0">
                                          <p:val>
                                            <p:strVal val="#ppt_y+#ppt_h*1.125000"/>
                                          </p:val>
                                        </p:tav>
                                        <p:tav tm="100000">
                                          <p:val>
                                            <p:strVal val="#ppt_y"/>
                                          </p:val>
                                        </p:tav>
                                      </p:tavLst>
                                    </p:anim>
                                    <p:animEffect transition="in" filter="wipe(up)">
                                      <p:cBhvr>
                                        <p:cTn id="64" dur="500"/>
                                        <p:tgtEl>
                                          <p:spTgt spid="5">
                                            <p:txEl>
                                              <p:pRg st="10" end="1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8" presetClass="entr" presetSubtype="16" fill="hold" nodeType="clickEffect">
                                  <p:stCondLst>
                                    <p:cond delay="0"/>
                                  </p:stCondLst>
                                  <p:childTnLst>
                                    <p:set>
                                      <p:cBhvr>
                                        <p:cTn id="68" dur="1" fill="hold">
                                          <p:stCondLst>
                                            <p:cond delay="0"/>
                                          </p:stCondLst>
                                        </p:cTn>
                                        <p:tgtEl>
                                          <p:spTgt spid="5">
                                            <p:txEl>
                                              <p:pRg st="11" end="11"/>
                                            </p:txEl>
                                          </p:spTgt>
                                        </p:tgtEl>
                                        <p:attrNameLst>
                                          <p:attrName>style.visibility</p:attrName>
                                        </p:attrNameLst>
                                      </p:cBhvr>
                                      <p:to>
                                        <p:strVal val="visible"/>
                                      </p:to>
                                    </p:set>
                                    <p:animEffect transition="in" filter="diamond(in)">
                                      <p:cBhvr>
                                        <p:cTn id="69" dur="2000"/>
                                        <p:tgtEl>
                                          <p:spTgt spid="5">
                                            <p:txEl>
                                              <p:pRg st="11" end="1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8" presetClass="entr" presetSubtype="16" fill="hold" nodeType="clickEffect">
                                  <p:stCondLst>
                                    <p:cond delay="0"/>
                                  </p:stCondLst>
                                  <p:childTnLst>
                                    <p:set>
                                      <p:cBhvr>
                                        <p:cTn id="73" dur="1" fill="hold">
                                          <p:stCondLst>
                                            <p:cond delay="0"/>
                                          </p:stCondLst>
                                        </p:cTn>
                                        <p:tgtEl>
                                          <p:spTgt spid="5">
                                            <p:txEl>
                                              <p:pRg st="12" end="12"/>
                                            </p:txEl>
                                          </p:spTgt>
                                        </p:tgtEl>
                                        <p:attrNameLst>
                                          <p:attrName>style.visibility</p:attrName>
                                        </p:attrNameLst>
                                      </p:cBhvr>
                                      <p:to>
                                        <p:strVal val="visible"/>
                                      </p:to>
                                    </p:set>
                                    <p:animEffect transition="in" filter="diamond(in)">
                                      <p:cBhvr>
                                        <p:cTn id="74" dur="20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28600" y="381000"/>
            <a:ext cx="8686800" cy="6032421"/>
          </a:xfrm>
          <a:prstGeom prst="rect">
            <a:avLst/>
          </a:prstGeom>
        </p:spPr>
        <p:txBody>
          <a:bodyPr wrap="square">
            <a:spAutoFit/>
          </a:bodyPr>
          <a:lstStyle/>
          <a:p>
            <a:pPr marL="342900" indent="-342900">
              <a:buFont typeface="Wingdings" panose="05000000000000000000" pitchFamily="2" charset="2"/>
              <a:buChar char="v"/>
            </a:pPr>
            <a:r>
              <a:rPr lang="en-US" sz="2600" b="1" dirty="0" err="1" smtClean="0">
                <a:latin typeface="Times New Roman" panose="02020603050405020304" pitchFamily="18" charset="0"/>
                <a:cs typeface="Times New Roman" panose="02020603050405020304" pitchFamily="18" charset="0"/>
              </a:rPr>
              <a:t>Những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quan</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niệm</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sống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riêng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biệt</a:t>
            </a:r>
            <a:r>
              <a:rPr lang="en-US" sz="2600" b="1"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c</a:t>
            </a:r>
            <a:r>
              <a:rPr lang="vi-VN" sz="2400" dirty="0" smtClean="0">
                <a:latin typeface="+mj-lt"/>
              </a:rPr>
              <a:t>oi </a:t>
            </a:r>
            <a:r>
              <a:rPr lang="vi-VN" sz="2400" dirty="0">
                <a:latin typeface="+mj-lt"/>
              </a:rPr>
              <a:t>trọng chuyện được mất, khen chê, không mảy may bận tâm thị phi, đàm tiếu của cuộc đời</a:t>
            </a:r>
            <a:r>
              <a:rPr lang="vi-VN" sz="2400" dirty="0" smtClean="0">
                <a:latin typeface="+mj-lt"/>
              </a:rPr>
              <a:t>.</a:t>
            </a:r>
            <a:endParaRPr lang="en-US" sz="2400" dirty="0" smtClean="0">
              <a:latin typeface="+mj-lt"/>
            </a:endParaRPr>
          </a:p>
          <a:p>
            <a:r>
              <a:rPr lang="en-US" sz="2400" dirty="0" smtClean="0">
                <a:latin typeface="Times New Roman" panose="02020603050405020304" pitchFamily="18" charset="0"/>
                <a:cs typeface="Times New Roman" panose="02020603050405020304" pitchFamily="18" charset="0"/>
                <a:sym typeface="+mn-ea"/>
              </a:rPr>
              <a:t>    + </a:t>
            </a:r>
            <a:r>
              <a:rPr lang="vi-VN" sz="2400" dirty="0" smtClean="0">
                <a:latin typeface="+mj-lt"/>
                <a:sym typeface="+mn-ea"/>
              </a:rPr>
              <a:t>Sử </a:t>
            </a:r>
            <a:r>
              <a:rPr lang="vi-VN" sz="2400" dirty="0">
                <a:latin typeface="+mj-lt"/>
                <a:sym typeface="+mn-ea"/>
              </a:rPr>
              <a:t>dụng từ ngữ tương phản, nghệ thuật đối giữa 2 câu </a:t>
            </a:r>
            <a:r>
              <a:rPr lang="vi-VN" sz="2400" dirty="0" smtClean="0">
                <a:latin typeface="+mj-lt"/>
                <a:sym typeface="+mn-ea"/>
              </a:rPr>
              <a:t>thơ</a:t>
            </a:r>
            <a:r>
              <a:rPr lang="en-US" sz="2400" dirty="0" smtClean="0">
                <a:latin typeface="+mj-lt"/>
                <a:sym typeface="+mn-ea"/>
              </a:rPr>
              <a:t> </a:t>
            </a:r>
            <a:r>
              <a:rPr lang="vi-VN" sz="2400" dirty="0" smtClean="0">
                <a:latin typeface="+mj-lt"/>
                <a:sym typeface="+mn-ea"/>
              </a:rPr>
              <a:t>(“</a:t>
            </a:r>
            <a:r>
              <a:rPr lang="vi-VN" sz="2400" dirty="0">
                <a:latin typeface="+mj-lt"/>
                <a:sym typeface="+mn-ea"/>
              </a:rPr>
              <a:t>được mất”, “khen chê</a:t>
            </a:r>
            <a:r>
              <a:rPr lang="vi-VN" sz="2400" dirty="0" smtClean="0">
                <a:latin typeface="+mj-lt"/>
                <a:sym typeface="+mn-ea"/>
              </a:rPr>
              <a:t>”)</a:t>
            </a:r>
            <a:r>
              <a:rPr lang="en-US" sz="2400" dirty="0" smtClean="0">
                <a:latin typeface="Times New Roman" panose="02020603050405020304" pitchFamily="18" charset="0"/>
                <a:cs typeface="Times New Roman" panose="02020603050405020304" pitchFamily="18" charset="0"/>
                <a:sym typeface="+mn-ea"/>
              </a:rPr>
              <a:t>.</a:t>
            </a:r>
            <a:endParaRPr lang="en-US" sz="2400" dirty="0" smtClean="0">
              <a:latin typeface="+mj-lt"/>
              <a:sym typeface="+mn-ea"/>
            </a:endParaRPr>
          </a:p>
          <a:p>
            <a:r>
              <a:rPr lang="vi-VN" sz="2400" dirty="0" smtClean="0">
                <a:latin typeface="Arial" panose="020B0604020202020204" pitchFamily="34" charset="0"/>
                <a:cs typeface="Arial" panose="020B0604020202020204" pitchFamily="34" charset="0"/>
                <a:sym typeface="+mn-ea"/>
              </a:rPr>
              <a:t>→</a:t>
            </a:r>
            <a:r>
              <a:rPr lang="vi-VN" sz="2400" dirty="0" smtClean="0">
                <a:latin typeface="+mj-lt"/>
                <a:sym typeface="+mn-ea"/>
              </a:rPr>
              <a:t> </a:t>
            </a:r>
            <a:r>
              <a:rPr lang="en-US" sz="2400" b="1" dirty="0">
                <a:solidFill>
                  <a:schemeClr val="accent1">
                    <a:lumMod val="50000"/>
                  </a:schemeClr>
                </a:solidFill>
                <a:latin typeface="Times New Roman" panose="02020603050405020304" pitchFamily="18" charset="0"/>
                <a:cs typeface="Times New Roman" panose="02020603050405020304" pitchFamily="18" charset="0"/>
                <a:sym typeface="+mn-ea"/>
              </a:rPr>
              <a:t>K</a:t>
            </a:r>
            <a:r>
              <a:rPr lang="vi-VN" sz="2400" b="1" dirty="0" smtClean="0">
                <a:solidFill>
                  <a:schemeClr val="accent1">
                    <a:lumMod val="50000"/>
                  </a:schemeClr>
                </a:solidFill>
                <a:latin typeface="Times New Roman" panose="02020603050405020304" pitchFamily="18" charset="0"/>
                <a:cs typeface="Times New Roman" panose="02020603050405020304" pitchFamily="18" charset="0"/>
                <a:sym typeface="+mn-ea"/>
              </a:rPr>
              <a:t>hẳng định </a:t>
            </a:r>
            <a:r>
              <a:rPr lang="vi-VN" sz="2400" b="1" dirty="0">
                <a:solidFill>
                  <a:schemeClr val="accent1">
                    <a:lumMod val="50000"/>
                  </a:schemeClr>
                </a:solidFill>
                <a:latin typeface="Times New Roman" panose="02020603050405020304" pitchFamily="18" charset="0"/>
                <a:cs typeface="Times New Roman" panose="02020603050405020304" pitchFamily="18" charset="0"/>
                <a:sym typeface="+mn-ea"/>
              </a:rPr>
              <a:t>thái độ ngất ngưởng, không màng sự đời của mình.</a:t>
            </a:r>
            <a:r>
              <a:rPr lang="vi-VN" sz="2400" dirty="0">
                <a:latin typeface="Times New Roman" panose="02020603050405020304" pitchFamily="18" charset="0"/>
                <a:cs typeface="Times New Roman" panose="02020603050405020304" pitchFamily="18" charset="0"/>
                <a:sym typeface="+mn-ea"/>
              </a:rPr>
              <a:t> </a:t>
            </a:r>
            <a:endParaRPr lang="en-US" sz="2400" dirty="0" smtClean="0">
              <a:latin typeface="Times New Roman" panose="02020603050405020304" pitchFamily="18" charset="0"/>
              <a:cs typeface="Times New Roman" panose="02020603050405020304" pitchFamily="18" charset="0"/>
              <a:sym typeface="+mn-ea"/>
            </a:endParaRPr>
          </a:p>
          <a:p>
            <a:r>
              <a:rPr lang="en-US" sz="2400" dirty="0" smtClean="0">
                <a:latin typeface="Times New Roman" panose="02020603050405020304" pitchFamily="18" charset="0"/>
                <a:cs typeface="Times New Roman" panose="02020603050405020304" pitchFamily="18" charset="0"/>
              </a:rPr>
              <a:t>  - </a:t>
            </a:r>
            <a:r>
              <a:rPr lang="vi-VN" sz="2400" dirty="0" smtClean="0">
                <a:latin typeface="+mj-lt"/>
              </a:rPr>
              <a:t>Sống </a:t>
            </a:r>
            <a:r>
              <a:rPr lang="vi-VN" sz="2400" dirty="0">
                <a:latin typeface="+mj-lt"/>
              </a:rPr>
              <a:t>hết mình với cuộc đời, với bản thân.</a:t>
            </a:r>
          </a:p>
          <a:p>
            <a:r>
              <a:rPr lang="en-US" sz="2400" dirty="0" smtClean="0">
                <a:latin typeface="Times New Roman" panose="02020603050405020304" pitchFamily="18" charset="0"/>
                <a:cs typeface="Times New Roman" panose="02020603050405020304" pitchFamily="18" charset="0"/>
              </a:rPr>
              <a:t>    + </a:t>
            </a:r>
            <a:r>
              <a:rPr lang="en-US" sz="2400" dirty="0">
                <a:latin typeface="Times New Roman" panose="02020603050405020304" pitchFamily="18" charset="0"/>
                <a:cs typeface="Times New Roman" panose="02020603050405020304" pitchFamily="18" charset="0"/>
              </a:rPr>
              <a:t>Điệp từ </a:t>
            </a:r>
            <a:r>
              <a:rPr lang="en-US" sz="2400" b="1" i="1" dirty="0">
                <a:solidFill>
                  <a:schemeClr val="accent1">
                    <a:lumMod val="50000"/>
                  </a:schemeClr>
                </a:solidFill>
                <a:latin typeface="Times New Roman" panose="02020603050405020304" pitchFamily="18" charset="0"/>
                <a:cs typeface="Times New Roman" panose="02020603050405020304" pitchFamily="18" charset="0"/>
              </a:rPr>
              <a:t>“khi” </a:t>
            </a:r>
            <a:r>
              <a:rPr lang="en-US" sz="2400" dirty="0">
                <a:latin typeface="Times New Roman" panose="02020603050405020304" pitchFamily="18" charset="0"/>
                <a:cs typeface="Times New Roman" panose="02020603050405020304" pitchFamily="18" charset="0"/>
              </a:rPr>
              <a:t>cùng thủ pháp liệt </a:t>
            </a:r>
            <a:r>
              <a:rPr lang="en-US" sz="2400" dirty="0" err="1">
                <a:latin typeface="Times New Roman" panose="02020603050405020304" pitchFamily="18" charset="0"/>
                <a:cs typeface="Times New Roman" panose="02020603050405020304" pitchFamily="18" charset="0"/>
              </a:rPr>
              <a:t>kê</a:t>
            </a:r>
            <a:r>
              <a:rPr lang="en-US" sz="2400" dirty="0">
                <a:latin typeface="Times New Roman" panose="02020603050405020304" pitchFamily="18" charset="0"/>
                <a:cs typeface="Times New Roman" panose="02020603050405020304" pitchFamily="18" charset="0"/>
              </a:rPr>
              <a:t> </a:t>
            </a:r>
            <a:r>
              <a:rPr lang="en-US" sz="2400" b="1" i="1" dirty="0" smtClean="0">
                <a:solidFill>
                  <a:schemeClr val="accent1">
                    <a:lumMod val="50000"/>
                  </a:schemeClr>
                </a:solidFill>
                <a:latin typeface="Times New Roman" panose="02020603050405020304" pitchFamily="18" charset="0"/>
                <a:cs typeface="Times New Roman" panose="02020603050405020304" pitchFamily="18" charset="0"/>
              </a:rPr>
              <a:t>“ca</a:t>
            </a:r>
            <a:r>
              <a:rPr lang="en-US" sz="2400" b="1" i="1" dirty="0">
                <a:solidFill>
                  <a:schemeClr val="accent1">
                    <a:lumMod val="50000"/>
                  </a:schemeClr>
                </a:solidFill>
                <a:latin typeface="Times New Roman" panose="02020603050405020304" pitchFamily="18" charset="0"/>
                <a:cs typeface="Times New Roman" panose="02020603050405020304" pitchFamily="18" charset="0"/>
              </a:rPr>
              <a:t>, tửu, các, </a:t>
            </a:r>
            <a:r>
              <a:rPr lang="en-US" sz="2400" b="1" i="1" dirty="0" err="1" smtClean="0">
                <a:solidFill>
                  <a:schemeClr val="accent1">
                    <a:lumMod val="50000"/>
                  </a:schemeClr>
                </a:solidFill>
                <a:latin typeface="Times New Roman" panose="02020603050405020304" pitchFamily="18" charset="0"/>
                <a:cs typeface="Times New Roman" panose="02020603050405020304" pitchFamily="18" charset="0"/>
              </a:rPr>
              <a:t>tùng</a:t>
            </a:r>
            <a:r>
              <a:rPr lang="en-US" sz="2400" b="1" i="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những thú vui, khoái lạc của người </a:t>
            </a:r>
            <a:r>
              <a:rPr lang="en-US" sz="2400" dirty="0" err="1">
                <a:latin typeface="Times New Roman" panose="02020603050405020304" pitchFamily="18" charset="0"/>
                <a:cs typeface="Times New Roman" panose="02020603050405020304" pitchFamily="18" charset="0"/>
              </a:rPr>
              <a:t>trần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tục</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b="1" dirty="0">
                <a:solidFill>
                  <a:schemeClr val="accent1">
                    <a:lumMod val="50000"/>
                  </a:schemeClr>
                </a:solidFill>
                <a:latin typeface="Times New Roman" panose="02020603050405020304" pitchFamily="18" charset="0"/>
                <a:cs typeface="Times New Roman" panose="02020603050405020304" pitchFamily="18" charset="0"/>
              </a:rPr>
              <a:t>Hành động theo ý nghĩ, theo sở thích </a:t>
            </a:r>
            <a:r>
              <a:rPr lang="en-US" sz="2400" b="1" dirty="0" err="1">
                <a:solidFill>
                  <a:schemeClr val="accent1">
                    <a:lumMod val="50000"/>
                  </a:schemeClr>
                </a:solidFill>
                <a:latin typeface="Times New Roman" panose="02020603050405020304" pitchFamily="18" charset="0"/>
                <a:cs typeface="Times New Roman" panose="02020603050405020304" pitchFamily="18" charset="0"/>
              </a:rPr>
              <a:t>cá</a:t>
            </a:r>
            <a:r>
              <a:rPr lang="en-US" sz="2400" b="1" dirty="0">
                <a:solidFill>
                  <a:schemeClr val="accent1">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1">
                    <a:lumMod val="50000"/>
                  </a:schemeClr>
                </a:solidFill>
                <a:latin typeface="Times New Roman" panose="02020603050405020304" pitchFamily="18" charset="0"/>
                <a:cs typeface="Times New Roman" panose="02020603050405020304" pitchFamily="18" charset="0"/>
              </a:rPr>
              <a:t>nhân</a:t>
            </a: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a:t>
            </a:r>
            <a:endParaRPr lang="en-US" sz="2400" b="1" dirty="0">
              <a:solidFill>
                <a:schemeClr val="accent1">
                  <a:lumMod val="50000"/>
                </a:schemeClr>
              </a:solidFill>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Điệp</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từ </a:t>
            </a:r>
            <a:r>
              <a:rPr lang="en-US" sz="2400" b="1" i="1" dirty="0">
                <a:solidFill>
                  <a:schemeClr val="accent1">
                    <a:lumMod val="50000"/>
                  </a:schemeClr>
                </a:solidFill>
                <a:latin typeface="Times New Roman" panose="02020603050405020304" pitchFamily="18" charset="0"/>
                <a:cs typeface="Times New Roman" panose="02020603050405020304" pitchFamily="18" charset="0"/>
              </a:rPr>
              <a:t>“không” </a:t>
            </a:r>
            <a:endParaRPr lang="en-US" sz="2400" b="1" i="1" dirty="0" smtClean="0">
              <a:solidFill>
                <a:schemeClr val="accent1">
                  <a:lumMod val="50000"/>
                </a:schemeClr>
              </a:solidFill>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b="1" dirty="0">
                <a:solidFill>
                  <a:schemeClr val="accent1">
                    <a:lumMod val="50000"/>
                  </a:schemeClr>
                </a:solidFill>
                <a:latin typeface="Times New Roman" panose="02020603050405020304" pitchFamily="18" charset="0"/>
                <a:cs typeface="Times New Roman" panose="02020603050405020304" pitchFamily="18" charset="0"/>
              </a:rPr>
              <a:t>Hưởng lạc theo cách không giống ai song lại làm toát lên cái chất riêng </a:t>
            </a:r>
            <a:r>
              <a:rPr lang="en-US" sz="2400" b="1" dirty="0" err="1">
                <a:solidFill>
                  <a:schemeClr val="accent1">
                    <a:lumMod val="50000"/>
                  </a:schemeClr>
                </a:solidFill>
                <a:latin typeface="Times New Roman" panose="02020603050405020304" pitchFamily="18" charset="0"/>
                <a:cs typeface="Times New Roman" panose="02020603050405020304" pitchFamily="18" charset="0"/>
              </a:rPr>
              <a:t>của</a:t>
            </a:r>
            <a:r>
              <a:rPr lang="en-US" sz="2400" b="1" dirty="0">
                <a:solidFill>
                  <a:schemeClr val="accent1">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1">
                    <a:lumMod val="50000"/>
                  </a:schemeClr>
                </a:solidFill>
                <a:latin typeface="Times New Roman" panose="02020603050405020304" pitchFamily="18" charset="0"/>
                <a:cs typeface="Times New Roman" panose="02020603050405020304" pitchFamily="18" charset="0"/>
              </a:rPr>
              <a:t>Nguyễn</a:t>
            </a: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1">
                    <a:lumMod val="50000"/>
                  </a:schemeClr>
                </a:solidFill>
                <a:latin typeface="Times New Roman" panose="02020603050405020304" pitchFamily="18" charset="0"/>
                <a:cs typeface="Times New Roman" panose="02020603050405020304" pitchFamily="18" charset="0"/>
              </a:rPr>
              <a:t>Công</a:t>
            </a: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2400" b="1" dirty="0" err="1" smtClean="0">
                <a:solidFill>
                  <a:schemeClr val="accent1">
                    <a:lumMod val="50000"/>
                  </a:schemeClr>
                </a:solidFill>
                <a:latin typeface="Times New Roman" panose="02020603050405020304" pitchFamily="18" charset="0"/>
                <a:cs typeface="Times New Roman" panose="02020603050405020304" pitchFamily="18" charset="0"/>
              </a:rPr>
              <a:t>Trứ</a:t>
            </a: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a:t>
            </a:r>
          </a:p>
          <a:p>
            <a:r>
              <a:rPr lang="en-US" sz="2500" b="1" dirty="0" smtClean="0">
                <a:solidFill>
                  <a:schemeClr val="tx2">
                    <a:lumMod val="50000"/>
                  </a:schemeClr>
                </a:solidFill>
                <a:latin typeface="Times New Roman" panose="02020603050405020304" pitchFamily="18" charset="0"/>
                <a:cs typeface="Times New Roman" panose="02020603050405020304" pitchFamily="18" charset="0"/>
                <a:sym typeface="Wingdings" panose="05000000000000000000" pitchFamily="2" charset="2"/>
              </a:rPr>
              <a:t>   </a:t>
            </a:r>
            <a:r>
              <a:rPr lang="vi-VN" sz="2500" b="1" dirty="0" smtClean="0">
                <a:solidFill>
                  <a:schemeClr val="tx2">
                    <a:lumMod val="50000"/>
                  </a:schemeClr>
                </a:solidFill>
                <a:latin typeface="Times New Roman" panose="02020603050405020304" pitchFamily="18" charset="0"/>
                <a:cs typeface="Times New Roman" panose="02020603050405020304" pitchFamily="18" charset="0"/>
              </a:rPr>
              <a:t>Ngất ngư</a:t>
            </a:r>
            <a:r>
              <a:rPr lang="en-US" sz="2500" b="1" dirty="0" smtClean="0">
                <a:solidFill>
                  <a:schemeClr val="tx2">
                    <a:lumMod val="50000"/>
                  </a:schemeClr>
                </a:solidFill>
                <a:latin typeface="Times New Roman" panose="02020603050405020304" pitchFamily="18" charset="0"/>
                <a:cs typeface="Times New Roman" panose="02020603050405020304" pitchFamily="18" charset="0"/>
              </a:rPr>
              <a:t>ở</a:t>
            </a:r>
            <a:r>
              <a:rPr lang="vi-VN" sz="2500" b="1" dirty="0" smtClean="0">
                <a:solidFill>
                  <a:schemeClr val="tx2">
                    <a:lumMod val="50000"/>
                  </a:schemeClr>
                </a:solidFill>
                <a:latin typeface="Times New Roman" panose="02020603050405020304" pitchFamily="18" charset="0"/>
                <a:cs typeface="Times New Roman" panose="02020603050405020304" pitchFamily="18" charset="0"/>
              </a:rPr>
              <a:t>ng một cách tự do, phóng túng với bản thân, vượt qua những quy tắc hà khắc trong lễ giáo phong kiến.</a:t>
            </a:r>
            <a:endParaRPr lang="en-US" sz="2500" dirty="0" smtClean="0">
              <a:solidFill>
                <a:schemeClr val="tx2">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arn(inVertic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arn(inVertic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barn(inVertical)">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barn(inVertical)">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barn(inVertical)">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barn(inVertical)">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0">
                                            <p:txEl>
                                              <p:pRg st="7" end="7"/>
                                            </p:txEl>
                                          </p:spTgt>
                                        </p:tgtEl>
                                        <p:attrNameLst>
                                          <p:attrName>style.visibility</p:attrName>
                                        </p:attrNameLst>
                                      </p:cBhvr>
                                      <p:to>
                                        <p:strVal val="visible"/>
                                      </p:to>
                                    </p:set>
                                    <p:animEffect transition="in" filter="barn(inVertical)">
                                      <p:cBhvr>
                                        <p:cTn id="42" dur="500"/>
                                        <p:tgtEl>
                                          <p:spTgt spid="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0">
                                            <p:txEl>
                                              <p:pRg st="8" end="8"/>
                                            </p:txEl>
                                          </p:spTgt>
                                        </p:tgtEl>
                                        <p:attrNameLst>
                                          <p:attrName>style.visibility</p:attrName>
                                        </p:attrNameLst>
                                      </p:cBhvr>
                                      <p:to>
                                        <p:strVal val="visible"/>
                                      </p:to>
                                    </p:set>
                                    <p:animEffect transition="in" filter="barn(inVertical)">
                                      <p:cBhvr>
                                        <p:cTn id="47" dur="500"/>
                                        <p:tgtEl>
                                          <p:spTgt spid="10">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0">
                                            <p:txEl>
                                              <p:pRg st="9" end="9"/>
                                            </p:txEl>
                                          </p:spTgt>
                                        </p:tgtEl>
                                        <p:attrNameLst>
                                          <p:attrName>style.visibility</p:attrName>
                                        </p:attrNameLst>
                                      </p:cBhvr>
                                      <p:to>
                                        <p:strVal val="visible"/>
                                      </p:to>
                                    </p:set>
                                    <p:animEffect transition="in" filter="barn(inVertical)">
                                      <p:cBhvr>
                                        <p:cTn id="52"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152400"/>
            <a:ext cx="8077200" cy="5524589"/>
          </a:xfrm>
          <a:prstGeom prst="rect">
            <a:avLst/>
          </a:prstGeom>
          <a:noFill/>
        </p:spPr>
        <p:txBody>
          <a:bodyPr wrap="square" rtlCol="0">
            <a:spAutoFit/>
          </a:bodyPr>
          <a:lstStyle/>
          <a:p>
            <a:pPr marL="0" lvl="2" algn="l" fontAlgn="auto"/>
            <a:r>
              <a:rPr lang="en-US" sz="2600" b="1" dirty="0" smtClean="0">
                <a:latin typeface="Times New Roman" panose="02020603050405020304" pitchFamily="18" charset="0"/>
                <a:cs typeface="Times New Roman" panose="02020603050405020304" pitchFamily="18" charset="0"/>
              </a:rPr>
              <a:t> 4. </a:t>
            </a:r>
            <a:r>
              <a:rPr lang="en-US" sz="2600" b="1" dirty="0" err="1" smtClean="0">
                <a:latin typeface="Times New Roman" panose="02020603050405020304" pitchFamily="18" charset="0"/>
                <a:cs typeface="Times New Roman" panose="02020603050405020304" pitchFamily="18" charset="0"/>
              </a:rPr>
              <a:t>Lời</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tổng</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kết</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cuộc</a:t>
            </a:r>
            <a:r>
              <a:rPr lang="en-US" sz="2600" b="1" dirty="0" smtClean="0">
                <a:latin typeface="Times New Roman" panose="02020603050405020304" pitchFamily="18" charset="0"/>
                <a:cs typeface="Times New Roman" panose="02020603050405020304" pitchFamily="18" charset="0"/>
              </a:rPr>
              <a:t> </a:t>
            </a:r>
            <a:r>
              <a:rPr lang="en-US" sz="2600" b="1" dirty="0" err="1" smtClean="0">
                <a:latin typeface="Times New Roman" panose="02020603050405020304" pitchFamily="18" charset="0"/>
                <a:cs typeface="Times New Roman" panose="02020603050405020304" pitchFamily="18" charset="0"/>
              </a:rPr>
              <a:t>đời</a:t>
            </a:r>
            <a:r>
              <a:rPr lang="en-US" sz="2600" b="1" dirty="0" smtClean="0">
                <a:latin typeface="Times New Roman" panose="02020603050405020304" pitchFamily="18" charset="0"/>
                <a:cs typeface="Times New Roman" panose="02020603050405020304" pitchFamily="18" charset="0"/>
              </a:rPr>
              <a:t>:</a:t>
            </a:r>
          </a:p>
          <a:p>
            <a:pPr marL="0" lvl="2" algn="l" fontAlgn="auto"/>
            <a:r>
              <a:rPr lang="en-US" sz="2600" b="1" dirty="0">
                <a:latin typeface="Times New Roman" panose="02020603050405020304" pitchFamily="18" charset="0"/>
                <a:cs typeface="Times New Roman" panose="02020603050405020304" pitchFamily="18" charset="0"/>
              </a:rPr>
              <a:t>-</a:t>
            </a:r>
            <a:r>
              <a:rPr lang="en-US" sz="2150" dirty="0" smtClean="0">
                <a:latin typeface="Times New Roman" panose="02020603050405020304" pitchFamily="18" charset="0"/>
                <a:cs typeface="Times New Roman" panose="02020603050405020304" pitchFamily="18" charset="0"/>
              </a:rPr>
              <a:t>So </a:t>
            </a:r>
            <a:r>
              <a:rPr lang="en-US" sz="2150" dirty="0" err="1" smtClean="0">
                <a:latin typeface="Times New Roman" panose="02020603050405020304" pitchFamily="18" charset="0"/>
                <a:cs typeface="Times New Roman" panose="02020603050405020304" pitchFamily="18" charset="0"/>
              </a:rPr>
              <a:t>sánh</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với</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các</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danh</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tướng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thời</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xưa</a:t>
            </a:r>
            <a:r>
              <a:rPr lang="en-US" sz="2150" dirty="0">
                <a:latin typeface="Times New Roman" panose="02020603050405020304" pitchFamily="18" charset="0"/>
                <a:cs typeface="Times New Roman" panose="02020603050405020304" pitchFamily="18" charset="0"/>
              </a:rPr>
              <a:t>:</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khẳng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định</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tài</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năng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và</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lòng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trung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thành</a:t>
            </a:r>
            <a:endParaRPr lang="en-US" sz="2150" dirty="0" smtClean="0">
              <a:latin typeface="Times New Roman" panose="02020603050405020304" pitchFamily="18" charset="0"/>
              <a:cs typeface="Times New Roman" panose="02020603050405020304" pitchFamily="18" charset="0"/>
            </a:endParaRPr>
          </a:p>
          <a:p>
            <a:pPr algn="just"/>
            <a:r>
              <a:rPr lang="en-US" sz="2150" b="1" i="1" dirty="0" smtClean="0">
                <a:latin typeface="Times New Roman" panose="02020603050405020304" pitchFamily="18" charset="0"/>
                <a:cs typeface="Times New Roman" panose="02020603050405020304" pitchFamily="18" charset="0"/>
              </a:rPr>
              <a:t>  </a:t>
            </a:r>
            <a:r>
              <a:rPr lang="en-US" sz="2150" dirty="0" smtClean="0">
                <a:latin typeface="Times New Roman" panose="02020603050405020304" pitchFamily="18" charset="0"/>
                <a:cs typeface="Times New Roman" panose="02020603050405020304" pitchFamily="18" charset="0"/>
              </a:rPr>
              <a:t>+</a:t>
            </a:r>
            <a:r>
              <a:rPr lang="en-US" sz="2150" b="1" i="1" dirty="0" smtClean="0">
                <a:latin typeface="Times New Roman" panose="02020603050405020304" pitchFamily="18" charset="0"/>
                <a:cs typeface="Times New Roman" panose="02020603050405020304" pitchFamily="18" charset="0"/>
              </a:rPr>
              <a:t> </a:t>
            </a:r>
            <a:r>
              <a:rPr lang="vi-VN" sz="2150" b="1" i="1" dirty="0" smtClean="0">
                <a:solidFill>
                  <a:schemeClr val="accent6">
                    <a:lumMod val="50000"/>
                  </a:schemeClr>
                </a:solidFill>
                <a:latin typeface="Times New Roman" panose="02020603050405020304" pitchFamily="18" charset="0"/>
                <a:cs typeface="Times New Roman" panose="02020603050405020304" pitchFamily="18" charset="0"/>
              </a:rPr>
              <a:t>“Tr</a:t>
            </a:r>
            <a:r>
              <a:rPr lang="en-US" sz="2150" b="1" i="1" dirty="0">
                <a:solidFill>
                  <a:schemeClr val="accent6">
                    <a:lumMod val="50000"/>
                  </a:schemeClr>
                </a:solidFill>
                <a:latin typeface="Times New Roman" panose="02020603050405020304" pitchFamily="18" charset="0"/>
                <a:cs typeface="Times New Roman" panose="02020603050405020304" pitchFamily="18" charset="0"/>
              </a:rPr>
              <a:t>ã</a:t>
            </a:r>
            <a:r>
              <a:rPr lang="vi-VN" sz="2150" b="1" i="1" dirty="0" smtClean="0">
                <a:solidFill>
                  <a:schemeClr val="accent6">
                    <a:lumMod val="50000"/>
                  </a:schemeClr>
                </a:solidFill>
                <a:latin typeface="Times New Roman" panose="02020603050405020304" pitchFamily="18" charset="0"/>
                <a:cs typeface="Times New Roman" panose="02020603050405020304" pitchFamily="18" charset="0"/>
              </a:rPr>
              <a:t>i, Nhạc”, “Hàn Phú”</a:t>
            </a:r>
            <a:r>
              <a:rPr lang="en-US" sz="2150" dirty="0" smtClean="0">
                <a:latin typeface="Times New Roman" panose="02020603050405020304" pitchFamily="18" charset="0"/>
                <a:cs typeface="Times New Roman" panose="02020603050405020304" pitchFamily="18" charset="0"/>
              </a:rPr>
              <a:t>:</a:t>
            </a:r>
            <a:r>
              <a:rPr lang="vi-VN" sz="2150" b="1" i="1" dirty="0" smtClean="0">
                <a:solidFill>
                  <a:schemeClr val="accent6">
                    <a:lumMod val="50000"/>
                  </a:schemeClr>
                </a:solidFill>
                <a:latin typeface="Times New Roman" panose="02020603050405020304" pitchFamily="18" charset="0"/>
                <a:cs typeface="Times New Roman" panose="02020603050405020304" pitchFamily="18" charset="0"/>
              </a:rPr>
              <a:t> </a:t>
            </a:r>
            <a:r>
              <a:rPr lang="vi-VN" sz="2150" dirty="0" smtClean="0">
                <a:latin typeface="Times New Roman" panose="02020603050405020304" pitchFamily="18" charset="0"/>
                <a:cs typeface="Times New Roman" panose="02020603050405020304" pitchFamily="18" charset="0"/>
              </a:rPr>
              <a:t>Những nguời nổi tiếng có sự nghiệp lớn </a:t>
            </a:r>
            <a:r>
              <a:rPr lang="en-US" sz="2150" dirty="0" smtClean="0">
                <a:latin typeface="Times New Roman" panose="02020603050405020304" pitchFamily="18" charset="0"/>
                <a:cs typeface="Times New Roman" panose="02020603050405020304" pitchFamily="18" charset="0"/>
              </a:rPr>
              <a:t>  </a:t>
            </a:r>
            <a:r>
              <a:rPr lang="vi-VN" sz="2150" dirty="0" smtClean="0">
                <a:latin typeface="Times New Roman" panose="02020603050405020304" pitchFamily="18" charset="0"/>
                <a:cs typeface="Times New Roman" panose="02020603050405020304" pitchFamily="18" charset="0"/>
              </a:rPr>
              <a:t>lao, ghi danh trong sử sách Trung Quốc</a:t>
            </a:r>
            <a:r>
              <a:rPr lang="en-US" sz="2150" dirty="0" smtClean="0">
                <a:latin typeface="Times New Roman" panose="02020603050405020304" pitchFamily="18" charset="0"/>
                <a:cs typeface="Times New Roman" panose="02020603050405020304" pitchFamily="18" charset="0"/>
              </a:rPr>
              <a:t>.</a:t>
            </a:r>
          </a:p>
          <a:p>
            <a:pPr algn="just"/>
            <a:r>
              <a:rPr lang="en-US" sz="2150" dirty="0" smtClean="0">
                <a:latin typeface="Times New Roman" panose="02020603050405020304" pitchFamily="18" charset="0"/>
                <a:cs typeface="Times New Roman" panose="02020603050405020304" pitchFamily="18" charset="0"/>
              </a:rPr>
              <a:t>  </a:t>
            </a:r>
            <a:r>
              <a:rPr lang="vi-VN" sz="2150" dirty="0" smtClean="0">
                <a:latin typeface="Times New Roman" panose="02020603050405020304" pitchFamily="18" charset="0"/>
                <a:cs typeface="Times New Roman" panose="02020603050405020304" pitchFamily="18" charset="0"/>
              </a:rPr>
              <a:t>→ </a:t>
            </a:r>
            <a:r>
              <a:rPr lang="en-US" sz="2150" dirty="0">
                <a:latin typeface="Times New Roman" panose="02020603050405020304" pitchFamily="18" charset="0"/>
                <a:cs typeface="Times New Roman" panose="02020603050405020304" pitchFamily="18" charset="0"/>
              </a:rPr>
              <a:t>X</a:t>
            </a:r>
            <a:r>
              <a:rPr lang="vi-VN" sz="2150" dirty="0" smtClean="0">
                <a:latin typeface="Times New Roman" panose="02020603050405020304" pitchFamily="18" charset="0"/>
                <a:cs typeface="Times New Roman" panose="02020603050405020304" pitchFamily="18" charset="0"/>
              </a:rPr>
              <a:t>ếp mình ngang hàng với những anh hùng</a:t>
            </a:r>
            <a:endParaRPr lang="en-US" sz="2150" dirty="0" smtClean="0">
              <a:latin typeface="Times New Roman" panose="02020603050405020304" pitchFamily="18" charset="0"/>
              <a:cs typeface="Times New Roman" panose="02020603050405020304" pitchFamily="18" charset="0"/>
            </a:endParaRPr>
          </a:p>
          <a:p>
            <a:pPr algn="just"/>
            <a:r>
              <a:rPr lang="en-US" sz="2150" dirty="0" smtClean="0">
                <a:latin typeface="Times New Roman" panose="02020603050405020304" pitchFamily="18" charset="0"/>
                <a:cs typeface="Times New Roman" panose="02020603050405020304" pitchFamily="18" charset="0"/>
              </a:rPr>
              <a:t>  + </a:t>
            </a:r>
            <a:r>
              <a:rPr lang="vi-VN" sz="2150" b="1" i="1" dirty="0" smtClean="0">
                <a:solidFill>
                  <a:schemeClr val="accent6">
                    <a:lumMod val="50000"/>
                  </a:schemeClr>
                </a:solidFill>
                <a:latin typeface="Times New Roman" panose="02020603050405020304" pitchFamily="18" charset="0"/>
                <a:cs typeface="Times New Roman" panose="02020603050405020304" pitchFamily="18" charset="0"/>
              </a:rPr>
              <a:t>“Vẹn đạo sơ chung”</a:t>
            </a:r>
            <a:r>
              <a:rPr lang="en-US" sz="2150" dirty="0" smtClean="0">
                <a:latin typeface="Times New Roman" panose="02020603050405020304" pitchFamily="18" charset="0"/>
                <a:cs typeface="Times New Roman" panose="02020603050405020304" pitchFamily="18" charset="0"/>
              </a:rPr>
              <a:t>:</a:t>
            </a:r>
            <a:r>
              <a:rPr lang="vi-VN" sz="2150" b="1" i="1" dirty="0" smtClean="0">
                <a:solidFill>
                  <a:schemeClr val="accent6">
                    <a:lumMod val="50000"/>
                  </a:schemeClr>
                </a:solidFill>
                <a:latin typeface="Times New Roman" panose="02020603050405020304" pitchFamily="18" charset="0"/>
                <a:cs typeface="Times New Roman" panose="02020603050405020304" pitchFamily="18" charset="0"/>
              </a:rPr>
              <a:t> </a:t>
            </a:r>
            <a:r>
              <a:rPr lang="vi-VN" sz="2150" dirty="0" smtClean="0">
                <a:latin typeface="Times New Roman" panose="02020603050405020304" pitchFamily="18" charset="0"/>
                <a:cs typeface="Times New Roman" panose="02020603050405020304" pitchFamily="18" charset="0"/>
              </a:rPr>
              <a:t>Khẳng định mình là một trung thần, đã làm tròn trách nhiệm với vua với dân, hoàn thành phận sự “trị </a:t>
            </a:r>
            <a:r>
              <a:rPr lang="en-US" sz="2150" dirty="0" err="1" smtClean="0">
                <a:latin typeface="Times New Roman" panose="02020603050405020304" pitchFamily="18" charset="0"/>
                <a:cs typeface="Times New Roman" panose="02020603050405020304" pitchFamily="18" charset="0"/>
              </a:rPr>
              <a:t>gia</a:t>
            </a:r>
            <a:r>
              <a:rPr lang="vi-VN" sz="2150" dirty="0" smtClean="0">
                <a:latin typeface="Times New Roman" panose="02020603050405020304" pitchFamily="18" charset="0"/>
                <a:cs typeface="Times New Roman" panose="02020603050405020304" pitchFamily="18" charset="0"/>
              </a:rPr>
              <a:t> bình quốc”</a:t>
            </a:r>
            <a:r>
              <a:rPr lang="en-US" sz="2150" dirty="0" smtClean="0">
                <a:latin typeface="Times New Roman" panose="02020603050405020304" pitchFamily="18" charset="0"/>
                <a:cs typeface="Times New Roman" panose="02020603050405020304" pitchFamily="18" charset="0"/>
              </a:rPr>
              <a:t>.</a:t>
            </a:r>
          </a:p>
          <a:p>
            <a:pPr algn="just"/>
            <a:r>
              <a:rPr lang="en-US" sz="2150" dirty="0" smtClean="0">
                <a:solidFill>
                  <a:schemeClr val="bg2">
                    <a:lumMod val="25000"/>
                  </a:schemeClr>
                </a:solidFill>
                <a:latin typeface="Times New Roman" panose="02020603050405020304" pitchFamily="18" charset="0"/>
                <a:cs typeface="Times New Roman" panose="02020603050405020304" pitchFamily="18" charset="0"/>
              </a:rPr>
              <a:t>  </a:t>
            </a:r>
            <a:r>
              <a:rPr lang="vi-VN" sz="2150" dirty="0" smtClean="0">
                <a:solidFill>
                  <a:schemeClr val="bg2">
                    <a:lumMod val="25000"/>
                  </a:schemeClr>
                </a:solidFill>
                <a:latin typeface="Times New Roman" panose="02020603050405020304" pitchFamily="18" charset="0"/>
                <a:cs typeface="Times New Roman" panose="02020603050405020304" pitchFamily="18" charset="0"/>
              </a:rPr>
              <a:t>→</a:t>
            </a:r>
            <a:r>
              <a:rPr lang="en-US" sz="2150" dirty="0" smtClean="0">
                <a:solidFill>
                  <a:schemeClr val="bg2">
                    <a:lumMod val="25000"/>
                  </a:schemeClr>
                </a:solidFill>
                <a:latin typeface="Times New Roman" panose="02020603050405020304" pitchFamily="18" charset="0"/>
                <a:cs typeface="Times New Roman" panose="02020603050405020304" pitchFamily="18" charset="0"/>
              </a:rPr>
              <a:t> </a:t>
            </a:r>
            <a:r>
              <a:rPr lang="en-US" sz="2150" b="1" dirty="0" err="1" smtClean="0">
                <a:solidFill>
                  <a:schemeClr val="bg2">
                    <a:lumMod val="25000"/>
                  </a:schemeClr>
                </a:solidFill>
                <a:latin typeface="Times New Roman" panose="02020603050405020304" pitchFamily="18" charset="0"/>
                <a:cs typeface="Times New Roman" panose="02020603050405020304" pitchFamily="18" charset="0"/>
              </a:rPr>
              <a:t>Tác</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en-US" sz="2150" b="1" dirty="0" err="1" smtClean="0">
                <a:solidFill>
                  <a:schemeClr val="bg2">
                    <a:lumMod val="25000"/>
                  </a:schemeClr>
                </a:solidFill>
                <a:latin typeface="Times New Roman" panose="02020603050405020304" pitchFamily="18" charset="0"/>
                <a:cs typeface="Times New Roman" panose="02020603050405020304" pitchFamily="18" charset="0"/>
              </a:rPr>
              <a:t>giả</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 tự hào về những cống hiến của chính mình, cũng tự hào</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lối sống ngay thẳng, không cúi đầu của bản thân xứng đáng là một </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bậ</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c</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 Nho </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g</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ia đáng được lưu danh sử sách.</a:t>
            </a:r>
            <a:endParaRPr lang="en-US" sz="2150" b="1" dirty="0" smtClean="0">
              <a:solidFill>
                <a:schemeClr val="bg2">
                  <a:lumMod val="25000"/>
                </a:schemeClr>
              </a:solidFill>
              <a:latin typeface="Times New Roman" panose="02020603050405020304" pitchFamily="18" charset="0"/>
              <a:cs typeface="Times New Roman" panose="02020603050405020304" pitchFamily="18" charset="0"/>
            </a:endParaRPr>
          </a:p>
          <a:p>
            <a:pPr algn="just"/>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en-US" sz="2150" b="1" dirty="0" smtClean="0">
                <a:latin typeface="Times New Roman" panose="02020603050405020304" pitchFamily="18" charset="0"/>
                <a:cs typeface="Times New Roman" panose="02020603050405020304" pitchFamily="18" charset="0"/>
              </a:rPr>
              <a:t>- </a:t>
            </a:r>
            <a:r>
              <a:rPr lang="en-US" sz="2150" dirty="0" smtClean="0">
                <a:latin typeface="Times New Roman" panose="02020603050405020304" pitchFamily="18" charset="0"/>
                <a:cs typeface="Times New Roman" panose="02020603050405020304" pitchFamily="18" charset="0"/>
              </a:rPr>
              <a:t>So </a:t>
            </a:r>
            <a:r>
              <a:rPr lang="en-US" sz="2150" dirty="0" err="1" smtClean="0">
                <a:latin typeface="Times New Roman" panose="02020603050405020304" pitchFamily="18" charset="0"/>
                <a:cs typeface="Times New Roman" panose="02020603050405020304" pitchFamily="18" charset="0"/>
              </a:rPr>
              <a:t>sánh</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với</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các</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vị</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quan</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trong</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triều</a:t>
            </a:r>
            <a:r>
              <a:rPr lang="en-US" sz="2150" dirty="0">
                <a:latin typeface="Times New Roman" panose="02020603050405020304" pitchFamily="18" charset="0"/>
                <a:cs typeface="Times New Roman" panose="02020603050405020304" pitchFamily="18" charset="0"/>
              </a:rPr>
              <a:t>:</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nhấn</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mạnh</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sự</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khác</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biệt</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về</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thái</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độ</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và</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quan</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niệm</a:t>
            </a:r>
            <a:r>
              <a:rPr lang="en-US" sz="2150" dirty="0" smtClean="0">
                <a:latin typeface="Times New Roman" panose="02020603050405020304" pitchFamily="18" charset="0"/>
                <a:cs typeface="Times New Roman" panose="02020603050405020304" pitchFamily="18" charset="0"/>
              </a:rPr>
              <a:t> </a:t>
            </a:r>
            <a:r>
              <a:rPr lang="en-US" sz="2150" dirty="0" err="1" smtClean="0">
                <a:latin typeface="Times New Roman" panose="02020603050405020304" pitchFamily="18" charset="0"/>
                <a:cs typeface="Times New Roman" panose="02020603050405020304" pitchFamily="18" charset="0"/>
              </a:rPr>
              <a:t>sống</a:t>
            </a:r>
            <a:r>
              <a:rPr lang="en-US" sz="2150" dirty="0" smtClean="0">
                <a:latin typeface="Times New Roman" panose="02020603050405020304" pitchFamily="18" charset="0"/>
                <a:cs typeface="Times New Roman" panose="02020603050405020304" pitchFamily="18" charset="0"/>
              </a:rPr>
              <a:t>  </a:t>
            </a:r>
          </a:p>
          <a:p>
            <a:pPr marL="0" lvl="2" algn="just"/>
            <a:r>
              <a:rPr lang="en-US" sz="2150" dirty="0" smtClean="0">
                <a:latin typeface="Times New Roman" panose="02020603050405020304" pitchFamily="18" charset="0"/>
                <a:cs typeface="Times New Roman" panose="02020603050405020304" pitchFamily="18" charset="0"/>
              </a:rPr>
              <a:t>  </a:t>
            </a:r>
            <a:r>
              <a:rPr lang="vi-VN" sz="2150" dirty="0" smtClean="0">
                <a:latin typeface="Times New Roman" panose="02020603050405020304" pitchFamily="18" charset="0"/>
                <a:cs typeface="Times New Roman" panose="02020603050405020304" pitchFamily="18" charset="0"/>
              </a:rPr>
              <a:t>→ </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Khẳng định lần nữa cá tính ngất ngư</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ở</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ng của N</a:t>
            </a:r>
            <a:r>
              <a:rPr lang="en-US" sz="2150" b="1" dirty="0" err="1" smtClean="0">
                <a:solidFill>
                  <a:schemeClr val="bg2">
                    <a:lumMod val="25000"/>
                  </a:schemeClr>
                </a:solidFill>
                <a:latin typeface="Times New Roman" panose="02020603050405020304" pitchFamily="18" charset="0"/>
                <a:cs typeface="Times New Roman" panose="02020603050405020304" pitchFamily="18" charset="0"/>
              </a:rPr>
              <a:t>guyễn</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en-US" sz="2150" b="1" dirty="0" err="1" smtClean="0">
                <a:solidFill>
                  <a:schemeClr val="bg2">
                    <a:lumMod val="25000"/>
                  </a:schemeClr>
                </a:solidFill>
                <a:latin typeface="Times New Roman" panose="02020603050405020304" pitchFamily="18" charset="0"/>
                <a:cs typeface="Times New Roman" panose="02020603050405020304" pitchFamily="18" charset="0"/>
              </a:rPr>
              <a:t>Công</a:t>
            </a:r>
            <a:r>
              <a:rPr lang="en-US" sz="2150" b="1" dirty="0" smtClean="0">
                <a:solidFill>
                  <a:schemeClr val="bg2">
                    <a:lumMod val="25000"/>
                  </a:schemeClr>
                </a:solidFill>
                <a:latin typeface="Times New Roman" panose="02020603050405020304" pitchFamily="18" charset="0"/>
                <a:cs typeface="Times New Roman" panose="02020603050405020304" pitchFamily="18" charset="0"/>
              </a:rPr>
              <a:t> </a:t>
            </a:r>
            <a:r>
              <a:rPr lang="en-US" sz="2150" b="1" dirty="0" err="1" smtClean="0">
                <a:solidFill>
                  <a:schemeClr val="bg2">
                    <a:lumMod val="25000"/>
                  </a:schemeClr>
                </a:solidFill>
                <a:latin typeface="Times New Roman" panose="02020603050405020304" pitchFamily="18" charset="0"/>
                <a:cs typeface="Times New Roman" panose="02020603050405020304" pitchFamily="18" charset="0"/>
              </a:rPr>
              <a:t>Trứ</a:t>
            </a:r>
            <a:r>
              <a:rPr lang="vi-VN" sz="2150" b="1" dirty="0" smtClean="0">
                <a:solidFill>
                  <a:schemeClr val="bg2">
                    <a:lumMod val="25000"/>
                  </a:schemeClr>
                </a:solidFill>
                <a:latin typeface="Times New Roman" panose="02020603050405020304" pitchFamily="18" charset="0"/>
                <a:cs typeface="Times New Roman" panose="02020603050405020304" pitchFamily="18" charset="0"/>
              </a:rPr>
              <a:t>, độc nhất vô nhị, khó ai sánh bằng.</a:t>
            </a:r>
            <a:endParaRPr lang="en-US" sz="2150" dirty="0">
              <a:latin typeface="Times New Roman" panose="02020603050405020304" pitchFamily="18" charset="0"/>
              <a:cs typeface="Times New Roman" panose="02020603050405020304" pitchFamily="18"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plus(in)">
                                      <p:cBhvr>
                                        <p:cTn id="17" dur="1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plus(in)">
                                      <p:cBhvr>
                                        <p:cTn id="22" dur="1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plus(in)">
                                      <p:cBhvr>
                                        <p:cTn id="27" dur="1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plus(in)">
                                      <p:cBhvr>
                                        <p:cTn id="32" dur="10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plus(in)">
                                      <p:cBhvr>
                                        <p:cTn id="37" dur="10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plus(in)">
                                      <p:cBhvr>
                                        <p:cTn id="42"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1532</Words>
  <Application>Microsoft Office PowerPoint</Application>
  <PresentationFormat>On-screen Show (4:3)</PresentationFormat>
  <Paragraphs>112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VNI-Ariston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NGÂN</dc:title>
  <dc:creator>Admin</dc:creator>
  <cp:lastModifiedBy>DELL</cp:lastModifiedBy>
  <cp:revision>153</cp:revision>
  <dcterms:created xsi:type="dcterms:W3CDTF">2020-09-26T13:59:00Z</dcterms:created>
  <dcterms:modified xsi:type="dcterms:W3CDTF">2021-09-28T04:28:47Z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